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309" r:id="rId2"/>
    <p:sldId id="257" r:id="rId3"/>
    <p:sldId id="258" r:id="rId4"/>
    <p:sldId id="259" r:id="rId5"/>
    <p:sldId id="310" r:id="rId6"/>
    <p:sldId id="320" r:id="rId7"/>
    <p:sldId id="260" r:id="rId8"/>
    <p:sldId id="261" r:id="rId9"/>
    <p:sldId id="262" r:id="rId10"/>
    <p:sldId id="264" r:id="rId11"/>
    <p:sldId id="265" r:id="rId12"/>
    <p:sldId id="317" r:id="rId13"/>
    <p:sldId id="267" r:id="rId14"/>
    <p:sldId id="268" r:id="rId15"/>
    <p:sldId id="270" r:id="rId16"/>
    <p:sldId id="312" r:id="rId17"/>
    <p:sldId id="319" r:id="rId18"/>
    <p:sldId id="271" r:id="rId19"/>
    <p:sldId id="272" r:id="rId20"/>
    <p:sldId id="311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5" r:id="rId30"/>
    <p:sldId id="308" r:id="rId31"/>
    <p:sldId id="322" r:id="rId32"/>
    <p:sldId id="283" r:id="rId33"/>
    <p:sldId id="285" r:id="rId34"/>
    <p:sldId id="293" r:id="rId35"/>
  </p:sldIdLst>
  <p:sldSz cx="18288000" cy="10287000"/>
  <p:notesSz cx="6858000" cy="9144000"/>
  <p:embeddedFontLst>
    <p:embeddedFont>
      <p:font typeface="NanumSquare ExtraBold" panose="020B0600000101010101" pitchFamily="34" charset="-127"/>
      <p:bold r:id="rId37"/>
    </p:embeddedFont>
    <p:embeddedFont>
      <p:font typeface="NanumSquare Regular" panose="020B0600000101010101" pitchFamily="34" charset="-127"/>
      <p:regular r:id="rId38"/>
    </p:embeddedFont>
    <p:embeddedFont>
      <p:font typeface="Noto Sans CJK KR Regular" panose="020B0500000000000000" pitchFamily="34" charset="-128"/>
      <p:regular r:id="rId39"/>
    </p:embeddedFont>
    <p:embeddedFont>
      <p:font typeface="S-Core Dream 4 Regular" panose="020B0503030302020204" pitchFamily="34" charset="-127"/>
      <p:regular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Pretendard" panose="02000503000000020004" pitchFamily="2" charset="-127"/>
      <p:regular r:id="rId47"/>
      <p:bold r:id="rId48"/>
    </p:embeddedFont>
    <p:embeddedFont>
      <p:font typeface="Pretendard Light" panose="02000403000000020004" pitchFamily="2" charset="-127"/>
      <p:regular r:id="rId49"/>
    </p:embeddedFont>
    <p:embeddedFont>
      <p:font typeface="Pretendard Medium" panose="02000503000000020004" pitchFamily="2" charset="-127"/>
      <p:regular r:id="rId50"/>
      <p:bold r:id="rId51"/>
    </p:embeddedFont>
    <p:embeddedFont>
      <p:font typeface="Pretendard Regular" panose="02000503000000020004" pitchFamily="2" charset="-127"/>
      <p:regular r:id="rId52"/>
      <p:bold r:id="rId53"/>
    </p:embeddedFont>
    <p:embeddedFont>
      <p:font typeface="Pretendard SemiBold" panose="02000503000000020004" pitchFamily="2" charset="-127"/>
      <p:regular r:id="rId54"/>
      <p:bold r:id="rId55"/>
    </p:embeddedFont>
    <p:embeddedFont>
      <p:font typeface="S-Core Dream 5 Medium" panose="020B0503030302020204" pitchFamily="34" charset="-127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9"/>
    <a:srgbClr val="002841"/>
    <a:srgbClr val="F8F805"/>
    <a:srgbClr val="F25F00"/>
    <a:srgbClr val="058C40"/>
    <a:srgbClr val="828487"/>
    <a:srgbClr val="B2B5B8"/>
    <a:srgbClr val="E5E8EB"/>
    <a:srgbClr val="CBA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7" autoAdjust="0"/>
    <p:restoredTop sz="82903" autoAdjust="0"/>
  </p:normalViewPr>
  <p:slideViewPr>
    <p:cSldViewPr>
      <p:cViewPr varScale="1">
        <p:scale>
          <a:sx n="87" d="100"/>
          <a:sy n="87" d="100"/>
        </p:scale>
        <p:origin x="4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83ED4-3609-414F-9051-94163A7ACE31}" type="datetimeFigureOut">
              <a:rPr kumimoji="1" lang="ko-KR" altLang="en-US" smtClean="0"/>
              <a:t>2024. 11. 7.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6072-159A-014C-911B-125549347C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330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안녕하세요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조 발표를 맡은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현샛별입니다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 dirty="0"/>
            </a:b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저희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조가 이번에 계획중인 메인 프로젝트는 “ </a:t>
            </a: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기반의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행동 감지 및 음주운전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예방”입니다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81200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프로젝트의 목표 및 기대효과는 무고한 사람의 목숨을 위협할 수도 있는 음주운전 발생을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건이라도 줄이는 것이 이번 프로젝트의 주요 지향점입니다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뿐만 아니라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관제센터와 유관협력부처인 경찰에게는 효율적인 인력관리에 도움이 되고자 합니다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목표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747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프로젝트 일정 계획 및 파이프라인 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95197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객체를 탐지하는 것은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YOLO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모델을 사용합니다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영상에서 이미지 정보를 받아와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욜로를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통해 미리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라벨링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해놓은 클래스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5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개를 탐지합니다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클래스는 아래와 같습니다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(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일반 차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사람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운전석문이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열린 차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다른좌석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문이 열린 차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이륜차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)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86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객체 추적 및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분류는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YOLO Pose estimation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으로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 point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추출하고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추출된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keypoint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통해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LSTM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에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시계열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데이터로 넣어 일반인과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걸음걸이를 구분합니다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.-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현재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RE ID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및 추적에 관한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task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는 아직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연구중에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있으며 모델 선정 이후 추가 할 예정입니다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604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 모델들을 통합해 만들어진 파이프라인은 아래와 같습니다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/>
            </a:b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영상에서 “실시간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이미지”를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받아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차적으로 객체들을 탐지하고 분석하여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 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화면에 나타나는 경우 옅은 노란색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signal 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차에 접근하는 경우 진한 노랑색 시그널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운전석 문을 열었을 경우 주황색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signal 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차가 합쳐지고 그 차가 화면상에서 사라졌을 경우 빨강색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signal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을 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관제센터 화면상 표시하여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관제인력이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재빠르게 그 순간을 포착하고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유관부처에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빠르게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알릴수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있도록 합니다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/>
            </a:b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842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이를 시각화 하면 아래와 같습니다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뿐만아니라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화면과 로그기록을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함꼐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남기어 이후 절차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(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예를들어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음주운전자의 회피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증거수집 등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)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 효율적으로 진행됨에 도움을 줍니다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0009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3.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데이터 수집 및 분석 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284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현재까지의 데이터 수집은 총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5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차에 걸쳐 이뤄졌으며 대다수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행동패턴 움직임에 관한 영상이나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영상등은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AI HUB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에서 이미지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동영상 데이터를 수집하였으며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추가적으로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roboflow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dataset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과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유투브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등을 통한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웹크롤링을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진행하였습니다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1934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-Detection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을 위한 데이터 수집 및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전처리는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약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2560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장의 이미지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13340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여개의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annotation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그리고 총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5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개의 클래스로 진행했습니다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이전 페이지에서 보여드린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 데이터로만 학습한 결과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overfitting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 발생하였고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차량이 클로즈업 돼 있거나 비교적 가까운 거리에 있는 것만 학습하여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학습결과가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좋지않았습니다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이에 다양한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각도 상에서의 클래스들의 모습과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더 높은 각도인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버드와이드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뷰에서의 객체들의 모습을 학습시켜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overfitting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에서 벗어났습니다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014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Keypoint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위한 데이터 수집은 아래와 같습니다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약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1260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여개의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관련된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30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fps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로 구성된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영상데이터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그리고 다양한 상황을 학습시키기 위해 실내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실외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크로마키로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구분된 영상데이터들을 수집하였습니다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436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이번발표는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총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5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개의 단락으로 소개될 예정이며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아래와같습니다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1.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프로젝트 주제 및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선정배경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2.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일정계획 및 파이프라인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3.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데이터 수집 및 분석방법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4.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현재까지의 진행상황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그리고 앞으로의 계획에 대해서 말씀드리도록 하겠습니다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0044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eypoint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위한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전처리는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아래와 같습니다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먼저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무엇을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주취행동이라고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할것인지에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대한 정의입니다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이번 프로젝트에서는 *비틀거림” 과 “주저앉는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행동”을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할 경우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이라고 정의했습니다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 정의는 저희가 수집한 </a:t>
            </a: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AIHUB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에 있는 </a:t>
            </a: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XML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문서를에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표기된 “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” 이벤트에 명시되어 있는 행위입니다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</a:b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바로 걷지 못하고 몸을 양 옆으로 흔들거리며 서 있거나 걸어가는 행위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스스로 걷지 못하고 몸을 부축 받으며 걸어가는 행위 </a:t>
            </a:r>
          </a:p>
          <a:p>
            <a:pPr algn="l"/>
            <a:endParaRPr lang="en-US" altLang="ko-KR" dirty="0">
              <a:solidFill>
                <a:srgbClr val="1D1C1D"/>
              </a:solidFill>
              <a:effectLst/>
              <a:latin typeface="Pretendard Light" panose="020004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982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하단은 해당 영상의 </a:t>
            </a:r>
            <a:r>
              <a:rPr kumimoji="1" lang="en-US" altLang="ko-KR"/>
              <a:t>XML</a:t>
            </a:r>
            <a:r>
              <a:rPr kumimoji="1" lang="ko-KR" altLang="en-US"/>
              <a:t>파일입니다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815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현재 진행상황 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3736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먼저 차 문에 대한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디텍션이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선제적으로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감지되어야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된다 생각하여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 열린 차들이 비교적 가깝게 찍혀있는 사진으로 운전자 문의 형태를 학습시켰습니다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학습의 결과가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overfitting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으로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나와 추가적인 데이터 수집을 진행했습니다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4978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2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 학습에서는 총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4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가지의 클래스로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각도에서의 일반적인 상황들을 넣어 학습시켰습니다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/>
            </a:b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운전석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문열림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상태의 차량에 “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일반차량”의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비박스를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더하여 전체 상황 시퀀스를 모델에게 인지시키기 위해서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추가학습을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진행했습니다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/>
            </a:b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552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3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 학습에서는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각도 뿐만 아니라 더 다양한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시야정보를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바탕으로 모델이 학습하게 하기 위해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버드아이뷰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이미지들을 추가하였습니다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또한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운전석이 아닌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다른좌석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(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보조석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뒷자석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)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등을 열었을 때에는 운전석으로 오인할 경우를 규제하기 위해서 “다른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좌석열림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” 클래스를 추가하였고 이에 따라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궁극적으로 모델이 찾아내야 하는 클래스인 “운전석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문열림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” 클래스에 대해 좀 더 명확하게 판별하는 것을 확인했습니다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추가적으로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디텍션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최적화를 위하여 모델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이미지사이즈 등을 변경하거나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이미지 증강을 하려고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계획중에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/>
            </a:b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62490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Pose Estimation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과 </a:t>
            </a: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Tracking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진행상황입니다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 dirty="0"/>
            </a:b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XML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문서를 기반으로 “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비틀거림”과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“주저앉음”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이있는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구간만 편집하였고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en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yolo pose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이용하여 </a:t>
            </a: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keypoint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추출중에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br>
              <a:rPr lang="ko-KR" altLang="en-US" dirty="0"/>
            </a:b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keypoint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일반인과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주취자로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나누어 추출해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비교분석한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이후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가장 많은 변화를 가지는 주요 </a:t>
            </a: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keypoint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찾는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과정중에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lang="en-US" altLang="ko-KR" dirty="0">
              <a:solidFill>
                <a:srgbClr val="1D1C1D"/>
              </a:solidFill>
              <a:effectLst/>
              <a:latin typeface="Pretendard Light" panose="02000403000000020004" pitchFamily="2" charset="-127"/>
            </a:endParaRPr>
          </a:p>
          <a:p>
            <a:r>
              <a:rPr lang="ko-KR" altLang="en-US" dirty="0" err="1"/>
              <a:t>키포인트</a:t>
            </a:r>
            <a:r>
              <a:rPr lang="ko-KR" altLang="en-US" dirty="0"/>
              <a:t> 분석에 있어서 현재는 각 객체에 대한 </a:t>
            </a:r>
            <a:r>
              <a:rPr lang="ko-KR" altLang="en-US" dirty="0" err="1"/>
              <a:t>라벨링을</a:t>
            </a:r>
            <a:r>
              <a:rPr lang="ko-KR" altLang="en-US" dirty="0"/>
              <a:t> 진행하지 않았기 때문에 </a:t>
            </a:r>
            <a:r>
              <a:rPr lang="ko-KR" altLang="en-US" dirty="0" err="1"/>
              <a:t>주취자와</a:t>
            </a:r>
            <a:r>
              <a:rPr lang="ko-KR" altLang="en-US" dirty="0"/>
              <a:t> 일반인이 혼재되어 있는 상황에서는 각각의 </a:t>
            </a:r>
            <a:r>
              <a:rPr lang="ko-KR" altLang="en-US" dirty="0" err="1"/>
              <a:t>키포인트를</a:t>
            </a:r>
            <a:r>
              <a:rPr lang="ko-KR" altLang="en-US" dirty="0"/>
              <a:t> 구별할 수가 없습니다</a:t>
            </a:r>
            <a:r>
              <a:rPr lang="en-US" altLang="ko-KR" dirty="0"/>
              <a:t>. </a:t>
            </a:r>
            <a:r>
              <a:rPr lang="ko-KR" altLang="en-US" dirty="0"/>
              <a:t>해서 </a:t>
            </a:r>
            <a:endParaRPr lang="en-US" altLang="ko-KR" dirty="0"/>
          </a:p>
          <a:p>
            <a:r>
              <a:rPr lang="ko-KR" altLang="en-US" dirty="0"/>
              <a:t>각 객체가 따로 구별되어 있는 영상에서 데이터 수집을 따로 진행하고 있습니다</a:t>
            </a:r>
            <a:r>
              <a:rPr lang="en-US" altLang="ko-KR" dirty="0"/>
              <a:t>. </a:t>
            </a:r>
            <a:br>
              <a:rPr lang="ko-KR" altLang="en-US" dirty="0"/>
            </a:br>
            <a:r>
              <a:rPr lang="ko-KR" altLang="en-US" sz="12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➜모든 사람마다 라벨링작업을 진행하지 않아 구별 불가능</a:t>
            </a:r>
            <a:r>
              <a:rPr lang="ko-KR" altLang="en-US" sz="1200" dirty="0">
                <a:solidFill>
                  <a:srgbClr val="1D1C1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함</a:t>
            </a:r>
            <a:r>
              <a:rPr lang="en-US" altLang="ko-KR" sz="1200" dirty="0">
                <a:solidFill>
                  <a:srgbClr val="1D1C1D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 </a:t>
            </a:r>
            <a:r>
              <a:rPr lang="ko-KR" altLang="en-US" sz="12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현재 </a:t>
            </a:r>
            <a:r>
              <a:rPr lang="ko-KR" altLang="en-US" sz="1200" dirty="0" err="1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주취자만</a:t>
            </a:r>
            <a:r>
              <a:rPr lang="ko-KR" altLang="en-US" sz="12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있는 영상과 일반인 보행자만 있는 영상을 가져와서 데이터 수집을 따로 진행할 예정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82958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D1C1D"/>
              </a:solidFill>
              <a:effectLst/>
              <a:latin typeface="Pretendard Light" panose="020004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819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D1C1D"/>
              </a:solidFill>
              <a:effectLst/>
              <a:latin typeface="Pretendard Light" panose="02000403000000020004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1819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5.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중간발표 이후 활동 계획입니다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433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프로젝트 주제 및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선정배경입니다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  <a:endParaRPr lang="ko-KR" altLang="en-US">
              <a:solidFill>
                <a:srgbClr val="1D1C1D"/>
              </a:solidFill>
              <a:effectLst/>
              <a:latin typeface="Pretendard Light" panose="02000403000000020004" pitchFamily="2" charset="-127"/>
            </a:endParaRP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4486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추가 활동 계획은 현 시점에서는 위와 같으며 학습진해상황에 따라 여러가지 서비스 측면을 더 추가하는 방향으로 </a:t>
            </a:r>
            <a:r>
              <a:rPr kumimoji="1" lang="ko-KR" altLang="en-US" err="1"/>
              <a:t>논의중에</a:t>
            </a:r>
            <a:r>
              <a:rPr kumimoji="1" lang="ko-KR" altLang="en-US"/>
              <a:t> 있습니다</a:t>
            </a:r>
            <a:r>
              <a:rPr kumimoji="1" lang="en-US" altLang="ko-KR"/>
              <a:t>. 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972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일상속에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빈번히 일어나는 여러가지 사고들 중 최근 뉴스에서 크게 화제가 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문다혜씨의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음주운전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사고영상을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보고 사전에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저정도로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비틀거리는 사람이 운전을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하는것을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사전에 방지할 수 있는 방법은 없을까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?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라는 발안에서 출발하게 되었습니다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algn="l"/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음주운전 교통사고는 음주운전자 그 본인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뿐만아니라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거리에있는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차적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보호수단이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없는 행인들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도로위의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많은 차들을 쉽게 위협할 수 있어 도로에 나가기 전에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혹은 차량이 이미 출발했다면 가장 빠르게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신고를하고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사고위험을 줄일 수 있다면 프로젝트에 의미가 있겠다고 생각했습니다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241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일상속에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빈번히 일어나는 여러가지 사고들 중 최근 뉴스에서 크게 화제가 된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문다혜씨의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음주운전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사고영상을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보고 사전에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저정도로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비틀거리는 사람이 운전을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하는것을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사전에 방지할 수 있는 방법은 없을까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?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라는 발안에서 출발하게 되었습니다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algn="l"/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음주운전 교통사고는 음주운전자 그 본인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뿐만아니라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거리에있는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차적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보호수단이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없는 행인들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도로위의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많은 차들을 쉽게 위협할 수 있어 도로에 나가기 전에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혹은 차량이 이미 출발했다면 가장 빠르게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신고를하고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사고위험을 줄일 수 있다면 프로젝트에 의미가 있겠다고 생각했습니다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82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일상속에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빈번히 일어나는 여러가지 사고들 중 최근 뉴스에서 크게 화제가 된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문다혜씨의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음주운전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사고영상을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보고 사전에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저정도로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비틀거리는 사람이 운전을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하는것을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사전에 방지할 수 있는 방법은 없을까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?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라는 발안에서 출발하게 되었습니다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algn="l"/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음주운전 교통사고는 음주운전자 그 본인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뿐만아니라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거리에있는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차적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보호수단이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없는 행인들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도로위의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많은 차들을 쉽게 위협할 수 있어 도로에 나가기 전에 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혹은 차량이 이미 출발했다면 가장 빠르게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신고를하고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사고위험을 줄일 수 있다면 프로젝트에 의미가 있겠다고 생각했습니다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225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서울 시내 뿐만 아닌 국내에는 어디에든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가 설치되어 있어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방범률이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높은것이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우리나라의 장점이지만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,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관제인력은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비용문제로 인해 제자리 수입을 알 수 있습니다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8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수많은 </a:t>
            </a: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의 대수에 비해 실질적으로 그것을 관제하는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관제인력은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늘지않아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행안부에서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권고하는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관제인력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인당 최대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50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대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를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벗어나 적게는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250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대에서 많게는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1000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대 까지 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1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인이 관제해야 합니다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이러한 배경에서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실상적으로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추후 증거수집 용으로만 쓰이는 </a:t>
            </a:r>
            <a:r>
              <a:rPr lang="en" altLang="ko-KR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가 아닌 즉각적으로 실시간으로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관제인력에게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해당화면에서의 </a:t>
            </a:r>
            <a:r>
              <a:rPr lang="ko-KR" altLang="en-US" dirty="0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알람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(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다양한 색상으로써 표시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) </a:t>
            </a:r>
            <a:r>
              <a:rPr lang="ko-KR" altLang="en-US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을 주어 선제적인 대체가 가능하게 하자고 결정했습니다</a:t>
            </a:r>
            <a:r>
              <a:rPr lang="en-US" altLang="ko-KR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피드백 </a:t>
            </a:r>
            <a:r>
              <a:rPr kumimoji="1" lang="en-US" altLang="ko-KR" b="1" dirty="0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-</a:t>
            </a:r>
            <a:r>
              <a:rPr kumimoji="1"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그래서 사전에 어느정도 안정화 되어 있는 방범용 </a:t>
            </a:r>
            <a:r>
              <a:rPr kumimoji="1" lang="en-US" altLang="ko-KR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cctv</a:t>
            </a:r>
            <a:r>
              <a:rPr kumimoji="1"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에 </a:t>
            </a:r>
            <a:r>
              <a:rPr kumimoji="1" lang="ko-KR" altLang="en-US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기를을</a:t>
            </a:r>
            <a:r>
              <a:rPr kumimoji="1" lang="ko-KR" altLang="en-US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디벨롭하자</a:t>
            </a:r>
            <a:r>
              <a:rPr kumimoji="1" lang="en-US" altLang="ko-KR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!</a:t>
            </a:r>
            <a:endParaRPr kumimoji="1" lang="ko-KR" altLang="en-US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818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비슷한 서비스가 있는지 찾아본 결과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 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정부가 주체적으로 늘리고있는 “지능형 </a:t>
            </a:r>
            <a:r>
              <a:rPr lang="en" altLang="ko-KR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cctv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”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에는 다양한 상황이 있지만 “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” 에 대한 상황은 따로 정의하지 않았기에 </a:t>
            </a:r>
            <a:r>
              <a:rPr lang="ko-KR" altLang="en-US" err="1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주취행동에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 관련된 </a:t>
            </a:r>
            <a:r>
              <a:rPr lang="en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AI</a:t>
            </a:r>
            <a:r>
              <a:rPr lang="ko-KR" altLang="en-US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모델의 필요성을 확인했습니다</a:t>
            </a:r>
            <a:r>
              <a:rPr lang="en-US" altLang="ko-KR">
                <a:solidFill>
                  <a:srgbClr val="1D1C1D"/>
                </a:solidFill>
                <a:effectLst/>
                <a:latin typeface="Pretendard Light" panose="02000403000000020004" pitchFamily="2" charset="-127"/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36072-159A-014C-911B-125549347C6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9499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2.png"/><Relationship Id="rId3" Type="http://schemas.openxmlformats.org/officeDocument/2006/relationships/image" Target="../media/image9.png"/><Relationship Id="rId7" Type="http://schemas.openxmlformats.org/officeDocument/2006/relationships/image" Target="../media/image5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gif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3" Type="http://schemas.openxmlformats.org/officeDocument/2006/relationships/image" Target="../media/image9.png"/><Relationship Id="rId7" Type="http://schemas.openxmlformats.org/officeDocument/2006/relationships/image" Target="../media/image77.png"/><Relationship Id="rId12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jpe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12.png"/><Relationship Id="rId9" Type="http://schemas.openxmlformats.org/officeDocument/2006/relationships/image" Target="../media/image79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86.png"/><Relationship Id="rId9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gif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794000"/>
            <a:ext cx="15836900" cy="3111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905500"/>
            <a:ext cx="15836900" cy="154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825500"/>
            <a:ext cx="2286000" cy="228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0300" y="825500"/>
            <a:ext cx="2286000" cy="228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35100" y="2768600"/>
            <a:ext cx="15405100" cy="306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300" b="1" u="none" strike="noStrike" spc="-200" dirty="0">
                <a:solidFill>
                  <a:srgbClr val="FFFDF6"/>
                </a:solidFill>
                <a:latin typeface="Pretendard SemiBold" panose="02000503000000020004" pitchFamily="2" charset="-127"/>
              </a:rPr>
              <a:t>CCTV</a:t>
            </a:r>
            <a:r>
              <a:rPr lang="ko-KR" sz="9300" b="1" u="none" strike="noStrike" spc="-200" dirty="0">
                <a:solidFill>
                  <a:srgbClr val="FFFDF6"/>
                </a:solidFill>
                <a:ea typeface="Pretendard SemiBold" panose="02000503000000020004" pitchFamily="2" charset="-127"/>
              </a:rPr>
              <a:t>기반</a:t>
            </a:r>
            <a:r>
              <a:rPr lang="en-US" sz="9300" b="1" u="none" strike="noStrike" spc="-200" dirty="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 dirty="0" err="1">
                <a:solidFill>
                  <a:srgbClr val="FFFDF6"/>
                </a:solidFill>
                <a:ea typeface="Pretendard SemiBold" panose="02000503000000020004" pitchFamily="2" charset="-127"/>
              </a:rPr>
              <a:t>주취자</a:t>
            </a:r>
            <a:r>
              <a:rPr lang="en-US" sz="93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>
                <a:solidFill>
                  <a:srgbClr val="FFFDF6"/>
                </a:solidFill>
                <a:ea typeface="Pretendard SemiBold" panose="02000503000000020004" pitchFamily="2" charset="-127"/>
              </a:rPr>
              <a:t>행동</a:t>
            </a:r>
            <a:r>
              <a:rPr lang="en-US" sz="93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>
                <a:solidFill>
                  <a:srgbClr val="FFFDF6"/>
                </a:solidFill>
                <a:ea typeface="Pretendard SemiBold" panose="02000503000000020004" pitchFamily="2" charset="-127"/>
              </a:rPr>
              <a:t>감지</a:t>
            </a:r>
            <a:r>
              <a:rPr lang="en-US" sz="93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>
                <a:solidFill>
                  <a:srgbClr val="FFFDF6"/>
                </a:solidFill>
                <a:ea typeface="Pretendard SemiBold" panose="02000503000000020004" pitchFamily="2" charset="-127"/>
              </a:rPr>
              <a:t>및</a:t>
            </a:r>
            <a:r>
              <a:rPr lang="en-US" sz="93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>
                <a:solidFill>
                  <a:srgbClr val="FFFDF6"/>
                </a:solidFill>
                <a:ea typeface="Pretendard SemiBold" panose="02000503000000020004" pitchFamily="2" charset="-127"/>
              </a:rPr>
              <a:t>음주운전</a:t>
            </a:r>
            <a:r>
              <a:rPr lang="en-US" sz="93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9300" b="1" u="none" strike="noStrike" spc="-200">
                <a:solidFill>
                  <a:srgbClr val="FFFDF6"/>
                </a:solidFill>
                <a:ea typeface="Pretendard SemiBold" panose="02000503000000020004" pitchFamily="2" charset="-127"/>
              </a:rPr>
              <a:t>예방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28200" y="6667500"/>
            <a:ext cx="699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알파코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 10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기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 1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조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 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유승진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, 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정승욱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, 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현보람</a:t>
            </a:r>
            <a:r>
              <a:rPr lang="en-US" sz="2500" b="0" i="0" u="none" strike="noStrike" spc="-100">
                <a:solidFill>
                  <a:srgbClr val="002841"/>
                </a:solidFill>
                <a:latin typeface="S-Core Dream 4 Regular"/>
              </a:rPr>
              <a:t>, </a:t>
            </a:r>
            <a:r>
              <a:rPr lang="ko-KR" sz="2500" b="0" i="0" u="none" strike="noStrike" spc="-100">
                <a:solidFill>
                  <a:srgbClr val="002841"/>
                </a:solidFill>
                <a:ea typeface="S-Core Dream 4 Regular"/>
              </a:rPr>
              <a:t>현샛별</a:t>
            </a:r>
          </a:p>
        </p:txBody>
      </p:sp>
    </p:spTree>
    <p:extLst>
      <p:ext uri="{BB962C8B-B14F-4D97-AF65-F5344CB8AC3E}">
        <p14:creationId xmlns:p14="http://schemas.microsoft.com/office/powerpoint/2010/main" val="1774763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0700" y="2006600"/>
            <a:ext cx="84836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73500"/>
            <a:ext cx="15836900" cy="229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83300"/>
            <a:ext cx="15836900" cy="274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696200" y="7480300"/>
            <a:ext cx="26543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06500" y="1485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목표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및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기대효과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3600" y="4457700"/>
            <a:ext cx="10439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200" u="none" strike="noStrike" spc="-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목표</a:t>
            </a:r>
            <a:r>
              <a:rPr lang="en-US" sz="3200" u="none" strike="noStrike" spc="-2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 </a:t>
            </a:r>
          </a:p>
          <a:p>
            <a:pPr lvl="0" algn="l">
              <a:lnSpc>
                <a:spcPct val="124499"/>
              </a:lnSpc>
            </a:pPr>
            <a:r>
              <a:rPr lang="ko-KR" altLang="en-US" sz="3200" dirty="0">
                <a:solidFill>
                  <a:schemeClr val="bg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음주운전 예방 및 조기 경고 시스템 강화</a:t>
            </a:r>
            <a:endParaRPr lang="en-US" sz="3200" u="none" strike="noStrike" spc="-200" dirty="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383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CCTV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영상을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실시간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탐지하기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위한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빠른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추론</a:t>
            </a:r>
            <a:r>
              <a:rPr lang="en-US" alt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속도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경찰 및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관제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센터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인력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부족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altLang="en-US" sz="22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보완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을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위한</a:t>
            </a:r>
            <a:r>
              <a:rPr lang="en-US" sz="22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효율성</a:t>
            </a:r>
            <a:endParaRPr lang="en-US" altLang="ko-KR" sz="2200" u="none" strike="noStrike" dirty="0">
              <a:solidFill>
                <a:srgbClr val="002841"/>
              </a:solidFill>
              <a:ea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2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음주운전 실행 전후 빠른 시간 내의 유관 기관의 개입 유도</a:t>
            </a:r>
            <a:endParaRPr lang="ko-KR" sz="2200" u="none" strike="noStrike" dirty="0">
              <a:solidFill>
                <a:srgbClr val="002841"/>
              </a:solidFill>
              <a:ea typeface="Pretendard" panose="020005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3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 dirty="0">
                <a:solidFill>
                  <a:srgbClr val="002841"/>
                </a:solidFill>
                <a:ea typeface="Pretendard SemiBold" panose="02000503000000020004" pitchFamily="2" charset="-127"/>
              </a:rPr>
              <a:t>지향점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63100" y="7175500"/>
            <a:ext cx="73152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선제적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대응으로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인한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음주운전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altLang="en-US" sz="2200" spc="-1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단속 효율성 증가 </a:t>
            </a:r>
            <a:endParaRPr lang="ko-KR" sz="2200" u="none" strike="noStrike" spc="-100" dirty="0">
              <a:solidFill>
                <a:srgbClr val="002841"/>
              </a:solidFill>
              <a:ea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사회적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안전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증진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범죄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예방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효과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및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사회적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안정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경제적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효율성</a:t>
            </a:r>
            <a:r>
              <a:rPr lang="en-US" sz="22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altLang="en-US" sz="22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음주 운전 사고로 인한  사회적 비용 감소</a:t>
            </a:r>
            <a:endParaRPr lang="ko-KR" sz="2200" u="none" strike="noStrike" spc="-100" dirty="0">
              <a:solidFill>
                <a:srgbClr val="002841"/>
              </a:solidFill>
              <a:ea typeface="Pretendard" panose="02000503000000020004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63100" y="6565900"/>
            <a:ext cx="7327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기대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효과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13004800" cy="25400"/>
          </a:xfrm>
          <a:prstGeom prst="rect">
            <a:avLst/>
          </a:prstGeom>
          <a:ln>
            <a:solidFill>
              <a:srgbClr val="E5E8EB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1079500" y="977900"/>
            <a:ext cx="48641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400" b="1" u="none" strike="noStrike" spc="-1400">
                <a:solidFill>
                  <a:srgbClr val="E5E8EB"/>
                </a:solidFill>
                <a:latin typeface="Pretendard SemiBold" panose="02000503000000020004" pitchFamily="2" charset="-127"/>
              </a:rPr>
              <a:t>02.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5892800"/>
            <a:ext cx="133223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일정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계획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및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파이프라인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4000"/>
          </a:blip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2222500"/>
            <a:ext cx="8928100" cy="254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959100" y="3060700"/>
          <a:ext cx="14097000" cy="5702300"/>
        </p:xfrm>
        <a:graphic>
          <a:graphicData uri="http://schemas.openxmlformats.org/drawingml/2006/table">
            <a:tbl>
              <a:tblPr/>
              <a:tblGrid>
                <a:gridCol w="13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2B4B4">
                          <a:alpha val="8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168400" y="1689100"/>
            <a:ext cx="82677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ko-KR" sz="5800" u="none" strike="noStrike" dirty="0">
                <a:solidFill>
                  <a:srgbClr val="000000">
                    <a:alpha val="94902"/>
                  </a:srgbClr>
                </a:solidFill>
                <a:ea typeface="Pretendard Medium" panose="02000503000000020004" pitchFamily="2" charset="-127"/>
              </a:rPr>
              <a:t>프로젝트</a:t>
            </a:r>
            <a:r>
              <a:rPr lang="en-US" sz="5800" u="none" strike="noStrike" dirty="0">
                <a:solidFill>
                  <a:srgbClr val="000000">
                    <a:alpha val="94902"/>
                  </a:srgbClr>
                </a:solidFill>
                <a:latin typeface="Pretendard Medium" panose="02000503000000020004" pitchFamily="2" charset="-127"/>
              </a:rPr>
              <a:t> </a:t>
            </a:r>
            <a:r>
              <a:rPr lang="ko-KR" sz="5800" u="none" strike="noStrike" dirty="0">
                <a:solidFill>
                  <a:srgbClr val="000000">
                    <a:alpha val="94902"/>
                  </a:srgbClr>
                </a:solidFill>
                <a:ea typeface="Pretendard Medium" panose="02000503000000020004" pitchFamily="2" charset="-127"/>
              </a:rPr>
              <a:t>일정</a:t>
            </a:r>
            <a:r>
              <a:rPr lang="en-US" sz="5800" u="none" strike="noStrike" dirty="0">
                <a:solidFill>
                  <a:srgbClr val="000000">
                    <a:alpha val="94902"/>
                  </a:srgbClr>
                </a:solidFill>
                <a:latin typeface="Pretendard Medium" panose="02000503000000020004" pitchFamily="2" charset="-127"/>
              </a:rPr>
              <a:t> </a:t>
            </a:r>
            <a:r>
              <a:rPr lang="ko-KR" sz="5800" u="none" strike="noStrike" dirty="0">
                <a:solidFill>
                  <a:srgbClr val="000000">
                    <a:alpha val="94902"/>
                  </a:srgbClr>
                </a:solidFill>
                <a:ea typeface="Pretendard Medium" panose="02000503000000020004" pitchFamily="2" charset="-127"/>
              </a:rPr>
              <a:t>계획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111500"/>
            <a:ext cx="18034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089400"/>
            <a:ext cx="20955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5067300"/>
            <a:ext cx="23622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6045200"/>
            <a:ext cx="18288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7023100"/>
            <a:ext cx="2438400" cy="1041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300" y="8001000"/>
            <a:ext cx="2070100" cy="1041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83000" y="9004300"/>
            <a:ext cx="1371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10/10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78400" y="9004300"/>
            <a:ext cx="1447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10/18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75400" y="9004300"/>
            <a:ext cx="1676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10/25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88300" y="9004300"/>
            <a:ext cx="11811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11/1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72600" y="9004300"/>
            <a:ext cx="1257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11/8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4200" y="9004300"/>
            <a:ext cx="1270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11/15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2000" y="9004300"/>
            <a:ext cx="120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11/22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14400" y="9004300"/>
            <a:ext cx="1282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11/29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36800" y="9004300"/>
            <a:ext cx="1282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3590"/>
              </a:lnSpc>
            </a:pPr>
            <a:r>
              <a:rPr lang="en-US" sz="2200" b="1" i="0" u="none" strike="noStrike">
                <a:solidFill>
                  <a:srgbClr val="000000">
                    <a:alpha val="83922"/>
                  </a:srgbClr>
                </a:solidFill>
                <a:latin typeface="S-Core Dream 4 Regular"/>
              </a:rPr>
              <a:t>12/5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3175000"/>
            <a:ext cx="2755900" cy="596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600" y="4165600"/>
            <a:ext cx="6350000" cy="596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0900" y="5168900"/>
            <a:ext cx="4203700" cy="596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6700" y="6134100"/>
            <a:ext cx="5308600" cy="596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7600" y="7112000"/>
            <a:ext cx="4191000" cy="596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80900" y="8077200"/>
            <a:ext cx="3606800" cy="596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6900" y="3098800"/>
            <a:ext cx="2628900" cy="1079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84900" y="4089400"/>
            <a:ext cx="4114800" cy="1079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9700" y="5080000"/>
            <a:ext cx="3187700" cy="1079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600" y="6045200"/>
            <a:ext cx="4254500" cy="1079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0900" y="7035800"/>
            <a:ext cx="4432300" cy="10795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49200" y="8001000"/>
            <a:ext cx="31242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BBDC932-7059-1C43-A51C-E90DE11AE7AE}"/>
              </a:ext>
            </a:extLst>
          </p:cNvPr>
          <p:cNvGrpSpPr/>
          <p:nvPr/>
        </p:nvGrpSpPr>
        <p:grpSpPr>
          <a:xfrm>
            <a:off x="7467600" y="1981200"/>
            <a:ext cx="9156700" cy="7086600"/>
            <a:chOff x="2209800" y="2235200"/>
            <a:chExt cx="9156700" cy="70866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5283200"/>
              <a:ext cx="2120900" cy="8763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8800" y="2540000"/>
              <a:ext cx="482600" cy="636270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2300" y="5664200"/>
              <a:ext cx="381000" cy="1016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4900" y="5295900"/>
              <a:ext cx="2603500" cy="8509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07300" y="5664200"/>
              <a:ext cx="571500" cy="1016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8800" y="5664200"/>
              <a:ext cx="469900" cy="10160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04200" y="7277100"/>
              <a:ext cx="469900" cy="1016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78800" y="4051300"/>
              <a:ext cx="469900" cy="101600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311400" y="5448300"/>
              <a:ext cx="1917700" cy="508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0804"/>
                </a:lnSpc>
              </a:pPr>
              <a:r>
                <a:rPr lang="en-US" sz="2900" b="0" i="0" u="none" strike="noStrike" spc="-200">
                  <a:solidFill>
                    <a:srgbClr val="FFFFFF"/>
                  </a:solidFill>
                  <a:latin typeface="NanumSquare ExtraBold"/>
                </a:rPr>
                <a:t>CCTV</a:t>
              </a:r>
              <a:r>
                <a:rPr lang="ko-KR" sz="2900" b="0" i="0" u="none" strike="noStrike" spc="-200">
                  <a:solidFill>
                    <a:srgbClr val="FFFFFF"/>
                  </a:solidFill>
                  <a:ea typeface="NanumSquare ExtraBold"/>
                </a:rPr>
                <a:t>영상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07000" y="5524500"/>
              <a:ext cx="2032000" cy="368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10804"/>
                </a:lnSpc>
              </a:pPr>
              <a:r>
                <a:rPr lang="ko-KR" sz="2100" b="1" i="0" u="none" strike="noStrike" spc="-100">
                  <a:solidFill>
                    <a:srgbClr val="002841"/>
                  </a:solidFill>
                  <a:ea typeface="NanumSquare ExtraBold"/>
                </a:rPr>
                <a:t>객체</a:t>
              </a:r>
              <a:r>
                <a:rPr lang="en-US" sz="21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100" b="1" i="0" u="none" strike="noStrike" spc="-100">
                  <a:solidFill>
                    <a:srgbClr val="002841"/>
                  </a:solidFill>
                  <a:ea typeface="NanumSquare ExtraBold"/>
                </a:rPr>
                <a:t>탐지</a:t>
              </a:r>
              <a:r>
                <a:rPr lang="en-US" sz="2100" b="1" i="0" u="none" strike="noStrike" spc="-100">
                  <a:solidFill>
                    <a:srgbClr val="002841"/>
                  </a:solidFill>
                  <a:latin typeface="NanumSquare ExtraBold"/>
                </a:rPr>
                <a:t>(Yolo)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5700" y="3797300"/>
              <a:ext cx="2489200" cy="850900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9753600" y="4038600"/>
              <a:ext cx="5334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0804"/>
                </a:lnSpc>
              </a:pP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사람</a:t>
              </a:r>
            </a:p>
          </p:txBody>
        </p:sp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5700" y="5359400"/>
              <a:ext cx="2489200" cy="850900"/>
            </a:xfrm>
            <a:prstGeom prst="rect">
              <a:avLst/>
            </a:prstGeom>
          </p:spPr>
        </p:pic>
        <p:sp>
          <p:nvSpPr>
            <p:cNvPr id="18" name="TextBox 18"/>
            <p:cNvSpPr txBox="1"/>
            <p:nvPr/>
          </p:nvSpPr>
          <p:spPr>
            <a:xfrm>
              <a:off x="9188450" y="5626100"/>
              <a:ext cx="16637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0804"/>
                </a:lnSpc>
              </a:pP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운전석</a:t>
              </a:r>
              <a:r>
                <a:rPr lang="en-US" sz="20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문이</a:t>
              </a:r>
              <a:r>
                <a:rPr lang="en-US" sz="20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열림</a:t>
              </a:r>
            </a:p>
          </p:txBody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3000" y="8470900"/>
              <a:ext cx="2603500" cy="8509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9696450" y="8712200"/>
              <a:ext cx="7366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0804"/>
                </a:lnSpc>
              </a:pPr>
              <a:r>
                <a:rPr lang="ko-KR" sz="2000" b="0" i="0" u="none" strike="noStrike" spc="-100">
                  <a:solidFill>
                    <a:srgbClr val="002841"/>
                  </a:solidFill>
                  <a:ea typeface="NanumSquare ExtraBold"/>
                </a:rPr>
                <a:t>이륜차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75700" y="6908800"/>
              <a:ext cx="2514600" cy="850900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9080500" y="7150100"/>
              <a:ext cx="20320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0804"/>
                </a:lnSpc>
              </a:pP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다른</a:t>
              </a:r>
              <a:r>
                <a:rPr lang="en-US" sz="20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좌석</a:t>
              </a:r>
              <a:r>
                <a:rPr lang="en-US" sz="20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문이</a:t>
              </a:r>
              <a:r>
                <a:rPr lang="en-US" sz="2000" b="1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1" i="0" u="none" strike="noStrike" spc="-100">
                  <a:solidFill>
                    <a:srgbClr val="002841"/>
                  </a:solidFill>
                  <a:ea typeface="NanumSquare ExtraBold"/>
                </a:rPr>
                <a:t>열림</a:t>
              </a:r>
            </a:p>
          </p:txBody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75700" y="2235200"/>
              <a:ext cx="2489200" cy="850900"/>
            </a:xfrm>
            <a:prstGeom prst="rect">
              <a:avLst/>
            </a:prstGeom>
          </p:spPr>
        </p:pic>
        <p:sp>
          <p:nvSpPr>
            <p:cNvPr id="27" name="TextBox 27"/>
            <p:cNvSpPr txBox="1"/>
            <p:nvPr/>
          </p:nvSpPr>
          <p:spPr>
            <a:xfrm>
              <a:off x="9598025" y="2425700"/>
              <a:ext cx="84455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0804"/>
                </a:lnSpc>
              </a:pPr>
              <a:r>
                <a:rPr lang="ko-KR" sz="2000" b="0" i="0" u="none" strike="noStrike" spc="-100">
                  <a:solidFill>
                    <a:srgbClr val="002841"/>
                  </a:solidFill>
                  <a:ea typeface="NanumSquare ExtraBold"/>
                </a:rPr>
                <a:t>일반</a:t>
              </a:r>
              <a:r>
                <a:rPr lang="en-US" sz="2000" b="0" i="0" u="none" strike="noStrike" spc="-100">
                  <a:solidFill>
                    <a:srgbClr val="002841"/>
                  </a:solidFill>
                  <a:latin typeface="NanumSquare ExtraBold"/>
                </a:rPr>
                <a:t> </a:t>
              </a:r>
              <a:r>
                <a:rPr lang="ko-KR" sz="2000" b="0" i="0" u="none" strike="noStrike" spc="-100">
                  <a:solidFill>
                    <a:srgbClr val="002841"/>
                  </a:solidFill>
                  <a:ea typeface="NanumSquare ExtraBold"/>
                </a:rPr>
                <a:t>차</a:t>
              </a:r>
            </a:p>
          </p:txBody>
        </p:sp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Detection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1841654-1FD7-A44C-AA30-78B6D085EC5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1" y="2311400"/>
            <a:ext cx="6428085" cy="494030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FCBF41-9083-A246-A461-AFBA931DC816}"/>
              </a:ext>
            </a:extLst>
          </p:cNvPr>
          <p:cNvSpPr/>
          <p:nvPr/>
        </p:nvSpPr>
        <p:spPr>
          <a:xfrm>
            <a:off x="838392" y="8007350"/>
            <a:ext cx="3036596" cy="850900"/>
          </a:xfrm>
          <a:prstGeom prst="rect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C6AF1C-2798-C64C-9270-90765EB66B7E}"/>
              </a:ext>
            </a:extLst>
          </p:cNvPr>
          <p:cNvSpPr/>
          <p:nvPr/>
        </p:nvSpPr>
        <p:spPr>
          <a:xfrm>
            <a:off x="4229881" y="8007350"/>
            <a:ext cx="3036596" cy="850900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>
            <a:extLst>
              <a:ext uri="{FF2B5EF4-FFF2-40B4-BE49-F238E27FC236}">
                <a16:creationId xmlns:a16="http://schemas.microsoft.com/office/drawing/2014/main" id="{138EDA0D-E364-8B44-90EC-7538749C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6065" cy="95652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370" y="6662580"/>
            <a:ext cx="2781300" cy="193024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4711700"/>
            <a:ext cx="2120900" cy="876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43000" y="4876800"/>
            <a:ext cx="1917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804"/>
              </a:lnSpc>
            </a:pPr>
            <a:r>
              <a:rPr lang="en-US" sz="2900" b="0" i="0" u="none" strike="noStrike" spc="-200">
                <a:solidFill>
                  <a:srgbClr val="FFFFFF"/>
                </a:solidFill>
                <a:latin typeface="NanumSquare ExtraBold"/>
              </a:rPr>
              <a:t>CCTV</a:t>
            </a:r>
            <a:r>
              <a:rPr lang="ko-KR" sz="2900" b="0" i="0" u="none" strike="noStrike" spc="-200">
                <a:solidFill>
                  <a:srgbClr val="FFFFFF"/>
                </a:solidFill>
                <a:ea typeface="NanumSquare ExtraBold"/>
              </a:rPr>
              <a:t>영상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300" y="3708400"/>
            <a:ext cx="2603500" cy="850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300" y="6629400"/>
            <a:ext cx="2603500" cy="850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200" y="4114800"/>
            <a:ext cx="482600" cy="201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100" y="3746500"/>
            <a:ext cx="26035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689600"/>
            <a:ext cx="26035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067300" y="5092700"/>
            <a:ext cx="9525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648200" y="3987800"/>
            <a:ext cx="182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객체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추적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(track)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99000" y="5930900"/>
            <a:ext cx="1803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Keypoint </a:t>
            </a: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추출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800" y="4127500"/>
            <a:ext cx="482600" cy="199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3100" y="5092700"/>
            <a:ext cx="3810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1100" y="5092700"/>
            <a:ext cx="381000" cy="10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9500" y="5092700"/>
            <a:ext cx="3810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00200" y="4127500"/>
            <a:ext cx="381000" cy="10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04300" y="4749800"/>
            <a:ext cx="571500" cy="10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4546600"/>
            <a:ext cx="2120900" cy="876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937500" y="4711700"/>
            <a:ext cx="1917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804"/>
              </a:lnSpc>
            </a:pPr>
            <a:r>
              <a:rPr lang="en-US" sz="2900" b="0" i="0" u="none" strike="noStrike" spc="-200">
                <a:solidFill>
                  <a:srgbClr val="FFFFFF"/>
                </a:solidFill>
                <a:latin typeface="NanumSquare ExtraBold"/>
              </a:rPr>
              <a:t>LSTM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90200" y="3225800"/>
            <a:ext cx="482600" cy="386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7100" y="2819400"/>
            <a:ext cx="2603500" cy="850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4743" y="4711700"/>
            <a:ext cx="2603500" cy="850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9800" y="6629400"/>
            <a:ext cx="2603500" cy="850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0200" y="5092700"/>
            <a:ext cx="469900" cy="101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372850" y="3060700"/>
            <a:ext cx="203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비틀거림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 - </a:t>
            </a:r>
            <a:r>
              <a:rPr lang="ko-KR" sz="2000" b="0" i="0" u="none" strike="noStrike" spc="-100" err="1">
                <a:solidFill>
                  <a:srgbClr val="002841"/>
                </a:solidFill>
                <a:ea typeface="NanumSquare ExtraBold"/>
              </a:rPr>
              <a:t>주취행동</a:t>
            </a:r>
            <a:endParaRPr lang="ko-KR" sz="2000" b="0" i="0" u="none" strike="noStrike" spc="-100">
              <a:solidFill>
                <a:srgbClr val="002841"/>
              </a:solidFill>
              <a:ea typeface="NanumSquare Extra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360493" y="4953000"/>
            <a:ext cx="203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주저앉음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 - </a:t>
            </a:r>
            <a:r>
              <a:rPr lang="ko-KR" sz="2000" b="1" i="0" u="none" strike="noStrike" spc="-100" err="1">
                <a:solidFill>
                  <a:srgbClr val="002841"/>
                </a:solidFill>
                <a:ea typeface="NanumSquare ExtraBold"/>
              </a:rPr>
              <a:t>주취행동</a:t>
            </a:r>
            <a:endParaRPr lang="ko-KR" sz="2000" b="1" i="0" u="none" strike="noStrike" spc="-100">
              <a:solidFill>
                <a:srgbClr val="002841"/>
              </a:solidFill>
              <a:ea typeface="NanumSquare ExtraBold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74008" y="3226486"/>
            <a:ext cx="482600" cy="191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830300" y="6997700"/>
            <a:ext cx="762000" cy="1016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1492258" y="6870700"/>
            <a:ext cx="1818585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일반적인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걸음걸이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582900" y="3937000"/>
            <a:ext cx="876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804"/>
              </a:lnSpc>
            </a:pPr>
            <a:r>
              <a:rPr lang="ko-KR" sz="2100" b="0" i="0" u="none" strike="noStrike" spc="-100" err="1">
                <a:solidFill>
                  <a:srgbClr val="002841"/>
                </a:solidFill>
                <a:ea typeface="NanumSquare ExtraBold"/>
              </a:rPr>
              <a:t>주취자</a:t>
            </a:r>
            <a:endParaRPr lang="ko-KR" sz="2100" b="0" i="0" u="none" strike="noStrike" spc="-100">
              <a:solidFill>
                <a:srgbClr val="002841"/>
              </a:solidFill>
              <a:ea typeface="NanumSquare Extra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5392400" y="6870700"/>
            <a:ext cx="12573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804"/>
              </a:lnSpc>
            </a:pPr>
            <a:r>
              <a:rPr lang="ko-KR" sz="2100" b="1" i="0" u="none" strike="noStrike" spc="-100">
                <a:solidFill>
                  <a:srgbClr val="002841"/>
                </a:solidFill>
                <a:ea typeface="NanumSquare ExtraBold"/>
              </a:rPr>
              <a:t>일반인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9700" y="1739900"/>
            <a:ext cx="7658100" cy="254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1320800" y="1257300"/>
            <a:ext cx="8801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Pose Estimation &amp; LSTM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8DDD87-30C5-A448-8324-6E55838A01AA}"/>
              </a:ext>
            </a:extLst>
          </p:cNvPr>
          <p:cNvSpPr/>
          <p:nvPr/>
        </p:nvSpPr>
        <p:spPr>
          <a:xfrm>
            <a:off x="3873500" y="6711950"/>
            <a:ext cx="3036596" cy="850900"/>
          </a:xfrm>
          <a:prstGeom prst="rect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41D7AC2-258F-1748-B283-962C70047D79}"/>
              </a:ext>
            </a:extLst>
          </p:cNvPr>
          <p:cNvSpPr/>
          <p:nvPr/>
        </p:nvSpPr>
        <p:spPr>
          <a:xfrm>
            <a:off x="3863203" y="7734300"/>
            <a:ext cx="3036596" cy="850900"/>
          </a:xfrm>
          <a:prstGeom prst="rect">
            <a:avLst/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Total Service </a:t>
            </a: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예상</a:t>
            </a:r>
            <a:endParaRPr lang="en-US" sz="5500" b="1" u="none" strike="noStrike" spc="-200" dirty="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2300" y="4864100"/>
            <a:ext cx="482600" cy="186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474200" y="4953000"/>
            <a:ext cx="965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주취자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12300" y="6769100"/>
            <a:ext cx="889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일반인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4711700"/>
            <a:ext cx="2120900" cy="876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143000" y="4876800"/>
            <a:ext cx="19177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804"/>
              </a:lnSpc>
            </a:pPr>
            <a:r>
              <a:rPr lang="en-US" sz="2900" b="0" i="0" u="none" strike="noStrike" spc="-200">
                <a:solidFill>
                  <a:srgbClr val="FFFFFF"/>
                </a:solidFill>
                <a:latin typeface="NanumSquare ExtraBold"/>
              </a:rPr>
              <a:t>CCTV</a:t>
            </a:r>
            <a:r>
              <a:rPr lang="ko-KR" sz="2900" b="0" i="0" u="none" strike="noStrike" spc="-200">
                <a:solidFill>
                  <a:srgbClr val="FFFFFF"/>
                </a:solidFill>
                <a:ea typeface="NanumSquare ExtraBold"/>
              </a:rPr>
              <a:t>영상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4711700"/>
            <a:ext cx="2641600" cy="850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6000" y="6515100"/>
            <a:ext cx="2641600" cy="850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100" y="5092700"/>
            <a:ext cx="381000" cy="10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0" y="6032500"/>
            <a:ext cx="381000" cy="101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0700" y="4051300"/>
            <a:ext cx="381000" cy="101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2200" y="2895600"/>
            <a:ext cx="482600" cy="386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9100" y="2489200"/>
            <a:ext cx="2641600" cy="850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9100" y="4457700"/>
            <a:ext cx="2641600" cy="850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1800" y="6286500"/>
            <a:ext cx="2641600" cy="850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34900" y="4775200"/>
            <a:ext cx="469900" cy="101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465174" y="2730500"/>
            <a:ext cx="193932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0" i="0" u="none" strike="noStrike" spc="-100" err="1">
                <a:solidFill>
                  <a:srgbClr val="002841"/>
                </a:solidFill>
                <a:ea typeface="NanumSquare ExtraBold"/>
              </a:rPr>
              <a:t>주취자가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차에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접근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23899" y="4699000"/>
            <a:ext cx="2061737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주취자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운전석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문</a:t>
            </a: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1" i="0" u="none" strike="noStrike" spc="-100">
                <a:solidFill>
                  <a:srgbClr val="002841"/>
                </a:solidFill>
                <a:ea typeface="NanumSquare ExtraBold"/>
              </a:rPr>
              <a:t>엶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337674" y="5397500"/>
            <a:ext cx="2514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797"/>
              </a:lnSpc>
            </a:pPr>
            <a:r>
              <a:rPr 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# </a:t>
            </a:r>
            <a:r>
              <a:rPr lang="en-US" sz="1500" spc="-100" dirty="0">
                <a:solidFill>
                  <a:srgbClr val="002841"/>
                </a:solidFill>
                <a:latin typeface="NanumSquare Regular"/>
              </a:rPr>
              <a:t>CCTV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화면상에 주황색 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signal</a:t>
            </a:r>
          </a:p>
          <a:p>
            <a:pPr lvl="0" algn="l">
              <a:lnSpc>
                <a:spcPct val="112797"/>
              </a:lnSpc>
            </a:pP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음주 운전 의심 단계</a:t>
            </a: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23899" y="3467100"/>
            <a:ext cx="26543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#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CCTV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화면 짙은 노란색 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signal</a:t>
            </a:r>
          </a:p>
          <a:p>
            <a:pPr>
              <a:lnSpc>
                <a:spcPct val="112797"/>
              </a:lnSpc>
            </a:pP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음주 운전 의심 단계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 lvl="0" algn="l">
              <a:lnSpc>
                <a:spcPct val="112797"/>
              </a:lnSpc>
            </a:pP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500100" y="6527800"/>
            <a:ext cx="189422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ko-KR" sz="2000" b="0" i="0" u="none" strike="noStrike" spc="-100" err="1">
                <a:solidFill>
                  <a:srgbClr val="002841"/>
                </a:solidFill>
                <a:ea typeface="NanumSquare ExtraBold"/>
              </a:rPr>
              <a:t>주취자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&amp;</a:t>
            </a:r>
            <a:r>
              <a:rPr lang="ko-KR" sz="2000" b="0" i="0" u="none" strike="noStrike" spc="-100">
                <a:solidFill>
                  <a:srgbClr val="002841"/>
                </a:solidFill>
                <a:ea typeface="NanumSquare ExtraBold"/>
              </a:rPr>
              <a:t>차</a:t>
            </a: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 </a:t>
            </a:r>
            <a:r>
              <a:rPr lang="ko-KR" sz="2000" b="0" i="0" u="none" strike="noStrike" spc="-100" err="1">
                <a:solidFill>
                  <a:srgbClr val="002841"/>
                </a:solidFill>
                <a:ea typeface="NanumSquare ExtraBold"/>
              </a:rPr>
              <a:t>합쳐짐</a:t>
            </a:r>
            <a:endParaRPr lang="ko-KR" sz="2000" b="0" i="0" u="none" strike="noStrike" spc="-100">
              <a:solidFill>
                <a:srgbClr val="002841"/>
              </a:solidFill>
              <a:ea typeface="NanumSquare Extra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700" y="3225800"/>
            <a:ext cx="482600" cy="386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00" y="2819400"/>
            <a:ext cx="2641600" cy="850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600" y="4787900"/>
            <a:ext cx="2641600" cy="850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0" y="6616700"/>
            <a:ext cx="2641600" cy="850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5105400"/>
            <a:ext cx="469900" cy="1016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597702" y="3060700"/>
            <a:ext cx="2031396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Detection model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610099" y="5029200"/>
            <a:ext cx="2061737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en-US" sz="2000" b="1" i="0" u="none" strike="noStrike" spc="-100">
                <a:solidFill>
                  <a:srgbClr val="002841"/>
                </a:solidFill>
                <a:latin typeface="NanumSquare ExtraBold"/>
              </a:rPr>
              <a:t>Pose estimation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72000" y="3835400"/>
            <a:ext cx="248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01600" lvl="0" indent="-101600" algn="l"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#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일반 차량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,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운전석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문열림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,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사람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,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 이륜차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,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 다른 좌석 열림</a:t>
            </a: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5700" y="3251200"/>
            <a:ext cx="482600" cy="1879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97700" y="3219450"/>
            <a:ext cx="4152900" cy="1016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900" y="5130800"/>
            <a:ext cx="482600" cy="2006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5067300" y="6083300"/>
            <a:ext cx="952500" cy="101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7700" y="5143500"/>
            <a:ext cx="482600" cy="20066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5194299" y="6858000"/>
            <a:ext cx="927781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804"/>
              </a:lnSpc>
            </a:pPr>
            <a:r>
              <a:rPr lang="en-US" sz="2000" b="0" i="0" u="none" strike="noStrike" spc="-100">
                <a:solidFill>
                  <a:srgbClr val="002841"/>
                </a:solidFill>
                <a:latin typeface="NanumSquare ExtraBold"/>
              </a:rPr>
              <a:t>LSTM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C9B8642A-ECE6-A94A-B022-BEB3F52479F2}"/>
              </a:ext>
            </a:extLst>
          </p:cNvPr>
          <p:cNvSpPr txBox="1"/>
          <p:nvPr/>
        </p:nvSpPr>
        <p:spPr>
          <a:xfrm>
            <a:off x="13347700" y="7150100"/>
            <a:ext cx="25146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797"/>
              </a:lnSpc>
            </a:pPr>
            <a:r>
              <a:rPr 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# </a:t>
            </a:r>
            <a:r>
              <a:rPr lang="en-US" sz="1500" spc="-100" dirty="0">
                <a:solidFill>
                  <a:srgbClr val="002841"/>
                </a:solidFill>
                <a:latin typeface="NanumSquare Regular"/>
              </a:rPr>
              <a:t>CCTV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화면상에 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빨간색 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signal</a:t>
            </a:r>
          </a:p>
          <a:p>
            <a:pPr marL="101600" lvl="0" indent="-101600" algn="l">
              <a:lnSpc>
                <a:spcPct val="112797"/>
              </a:lnSpc>
            </a:pP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주취자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+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운전석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문열림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+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일반차량 → 일반차량 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 lvl="0" algn="l"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 음주운전 실행 단계로 간주</a:t>
            </a: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FCB95E5B-37C1-BB4E-BDE6-B9E16631A129}"/>
              </a:ext>
            </a:extLst>
          </p:cNvPr>
          <p:cNvSpPr txBox="1"/>
          <p:nvPr/>
        </p:nvSpPr>
        <p:spPr>
          <a:xfrm>
            <a:off x="8918074" y="5676900"/>
            <a:ext cx="2654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#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CCTV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화면 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옅은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 노란색 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signal</a:t>
            </a:r>
          </a:p>
          <a:p>
            <a:pPr>
              <a:lnSpc>
                <a:spcPct val="112797"/>
              </a:lnSpc>
            </a:pP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주취자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주의 단계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>
              <a:lnSpc>
                <a:spcPct val="112797"/>
              </a:lnSpc>
            </a:pP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비틀거림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or 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주저앉음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 lvl="0" algn="l">
              <a:lnSpc>
                <a:spcPct val="112797"/>
              </a:lnSpc>
            </a:pP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sp>
        <p:nvSpPr>
          <p:cNvPr id="44" name="TextBox 25">
            <a:extLst>
              <a:ext uri="{FF2B5EF4-FFF2-40B4-BE49-F238E27FC236}">
                <a16:creationId xmlns:a16="http://schemas.microsoft.com/office/drawing/2014/main" id="{9668B80F-0062-C940-9518-468C2504084F}"/>
              </a:ext>
            </a:extLst>
          </p:cNvPr>
          <p:cNvSpPr txBox="1"/>
          <p:nvPr/>
        </p:nvSpPr>
        <p:spPr>
          <a:xfrm>
            <a:off x="4590047" y="7632700"/>
            <a:ext cx="2654300" cy="1384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#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T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rack &amp; Pose 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E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stimation</a:t>
            </a:r>
            <a:r>
              <a:rPr lang="ko-KR" altLang="en-US" sz="1500" b="0" i="0" u="none" strike="noStrike" spc="-100" dirty="0" err="1">
                <a:solidFill>
                  <a:srgbClr val="002841"/>
                </a:solidFill>
                <a:latin typeface="NanumSquare Regular"/>
              </a:rPr>
              <a:t>으로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 </a:t>
            </a:r>
            <a:endParaRPr lang="en-US" altLang="ko-KR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  <a:p>
            <a:pPr indent="101600">
              <a:lnSpc>
                <a:spcPct val="112797"/>
              </a:lnSpc>
            </a:pPr>
            <a:r>
              <a:rPr lang="en-US" altLang="ko-KR" sz="1500" spc="-100" dirty="0" err="1">
                <a:solidFill>
                  <a:srgbClr val="002841"/>
                </a:solidFill>
                <a:latin typeface="NanumSquare Regular"/>
              </a:rPr>
              <a:t>Keypoint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추출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 marL="188913" indent="-188913">
              <a:lnSpc>
                <a:spcPct val="112797"/>
              </a:lnSpc>
            </a:pP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➞ 행동 구분하여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주취자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/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일반인 분류</a:t>
            </a:r>
            <a:endParaRPr lang="en-US" altLang="ko-KR" sz="1500" spc="-100" dirty="0">
              <a:solidFill>
                <a:srgbClr val="002841"/>
              </a:solidFill>
              <a:latin typeface="NanumSquare Regular"/>
            </a:endParaRPr>
          </a:p>
          <a:p>
            <a:pPr lvl="0" algn="l">
              <a:lnSpc>
                <a:spcPct val="112797"/>
              </a:lnSpc>
            </a:pP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4DA2C9F2-878B-8244-9E25-83BBE60F7A98}"/>
              </a:ext>
            </a:extLst>
          </p:cNvPr>
          <p:cNvSpPr txBox="1"/>
          <p:nvPr/>
        </p:nvSpPr>
        <p:spPr>
          <a:xfrm>
            <a:off x="8802437" y="7632700"/>
            <a:ext cx="2654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2797"/>
              </a:lnSpc>
            </a:pP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#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일반적인 걷기</a:t>
            </a:r>
            <a:r>
              <a:rPr lang="en-US" altLang="ko-KR" sz="1500" b="0" i="0" u="none" strike="noStrike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b="0" i="0" u="none" strike="noStrike" spc="-100" dirty="0">
                <a:solidFill>
                  <a:srgbClr val="002841"/>
                </a:solidFill>
                <a:latin typeface="NanumSquare Regular"/>
              </a:rPr>
              <a:t>행동</a:t>
            </a:r>
            <a:endParaRPr lang="en-US" altLang="ko-KR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  <a:p>
            <a:pPr marL="101600" indent="-101600">
              <a:lnSpc>
                <a:spcPct val="112797"/>
              </a:lnSpc>
            </a:pP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-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한번이라도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주취</a:t>
            </a:r>
            <a:r>
              <a:rPr lang="en-US" altLang="ko-KR" sz="1500" spc="-100" dirty="0">
                <a:solidFill>
                  <a:srgbClr val="002841"/>
                </a:solidFill>
                <a:latin typeface="NanumSquare Regular"/>
              </a:rPr>
              <a:t> 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행동 시 </a:t>
            </a:r>
            <a:r>
              <a:rPr lang="ko-KR" altLang="en-US" sz="1500" spc="-100" dirty="0" err="1">
                <a:solidFill>
                  <a:srgbClr val="002841"/>
                </a:solidFill>
                <a:latin typeface="NanumSquare Regular"/>
              </a:rPr>
              <a:t>주취자로</a:t>
            </a:r>
            <a:r>
              <a:rPr lang="ko-KR" altLang="en-US" sz="1500" spc="-100" dirty="0">
                <a:solidFill>
                  <a:srgbClr val="002841"/>
                </a:solidFill>
                <a:latin typeface="NanumSquare Regular"/>
              </a:rPr>
              <a:t> 분류</a:t>
            </a:r>
            <a:endParaRPr lang="en-US" sz="1500" b="0" i="0" u="none" strike="noStrike" spc="-100" dirty="0">
              <a:solidFill>
                <a:srgbClr val="002841"/>
              </a:solidFill>
              <a:latin typeface="NanumSquare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5235A3A-2CCA-4FF3-2619-19A873D2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10063" y="3009900"/>
            <a:ext cx="6657677" cy="3966921"/>
          </a:xfrm>
          <a:prstGeom prst="rect">
            <a:avLst/>
          </a:prstGeom>
          <a:ln w="28575" cap="sq">
            <a:solidFill>
              <a:srgbClr val="00284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transparent_image">
            <a:extLst>
              <a:ext uri="{FF2B5EF4-FFF2-40B4-BE49-F238E27FC236}">
                <a16:creationId xmlns:a16="http://schemas.microsoft.com/office/drawing/2014/main" id="{30FF7892-0ED4-6F7C-CD0F-D0A7385750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8712" y="4871786"/>
            <a:ext cx="2452826" cy="4623689"/>
          </a:xfrm>
          <a:prstGeom prst="rect">
            <a:avLst/>
          </a:prstGeom>
        </p:spPr>
      </p:pic>
      <p:pic>
        <p:nvPicPr>
          <p:cNvPr id="7" name="그림 6" descr="transparent_image">
            <a:extLst>
              <a:ext uri="{FF2B5EF4-FFF2-40B4-BE49-F238E27FC236}">
                <a16:creationId xmlns:a16="http://schemas.microsoft.com/office/drawing/2014/main" id="{D6BF0216-46B3-B28D-8C46-5AB5F7396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58" y="3120661"/>
            <a:ext cx="1871669" cy="3558807"/>
          </a:xfrm>
          <a:prstGeom prst="rect">
            <a:avLst/>
          </a:prstGeom>
          <a:ln w="28575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transparent_image">
            <a:extLst>
              <a:ext uri="{FF2B5EF4-FFF2-40B4-BE49-F238E27FC236}">
                <a16:creationId xmlns:a16="http://schemas.microsoft.com/office/drawing/2014/main" id="{9534E9AA-044C-2279-ADD9-A199401F02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33" y="4354889"/>
            <a:ext cx="2215133" cy="4489292"/>
          </a:xfrm>
          <a:prstGeom prst="rect">
            <a:avLst/>
          </a:prstGeom>
        </p:spPr>
      </p:pic>
      <p:pic>
        <p:nvPicPr>
          <p:cNvPr id="10" name="그림 9" descr="transparent_image">
            <a:extLst>
              <a:ext uri="{FF2B5EF4-FFF2-40B4-BE49-F238E27FC236}">
                <a16:creationId xmlns:a16="http://schemas.microsoft.com/office/drawing/2014/main" id="{22E0EF00-4DE4-8861-B759-2BD3E0C50D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4671" y="4181665"/>
            <a:ext cx="2024040" cy="3815409"/>
          </a:xfrm>
          <a:prstGeom prst="rect">
            <a:avLst/>
          </a:prstGeom>
        </p:spPr>
      </p:pic>
      <p:pic>
        <p:nvPicPr>
          <p:cNvPr id="19" name="그림 18" descr="transparent_car_door">
            <a:extLst>
              <a:ext uri="{FF2B5EF4-FFF2-40B4-BE49-F238E27FC236}">
                <a16:creationId xmlns:a16="http://schemas.microsoft.com/office/drawing/2014/main" id="{CFCAFD10-BB83-DBA0-D895-2DEEDD23D4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09900"/>
            <a:ext cx="1635407" cy="3340122"/>
          </a:xfrm>
          <a:prstGeom prst="rect">
            <a:avLst/>
          </a:prstGeom>
          <a:ln w="28575" cap="sq">
            <a:solidFill>
              <a:srgbClr val="058C4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8D9865-CF91-3311-325D-3F0B0F6261ED}"/>
              </a:ext>
            </a:extLst>
          </p:cNvPr>
          <p:cNvSpPr txBox="1"/>
          <p:nvPr/>
        </p:nvSpPr>
        <p:spPr>
          <a:xfrm>
            <a:off x="11628818" y="2686067"/>
            <a:ext cx="5344447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행동 패턴을 보여 </a:t>
            </a:r>
            <a:r>
              <a:rPr lang="ko-KR" altLang="en-US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</a:t>
            </a:r>
            <a:r>
              <a:rPr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분류된 사람을 </a:t>
            </a:r>
            <a:r>
              <a:rPr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인지</a:t>
            </a:r>
            <a:endParaRPr lang="en-US" altLang="ko-KR" sz="2700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주취자가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차량에 접근 </a:t>
            </a:r>
            <a:r>
              <a:rPr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주취자가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운전석 문을 열었을 때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의심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단계</a:t>
            </a:r>
            <a:endParaRPr kumimoji="1"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운전석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문열림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일반차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Class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</a:t>
            </a:r>
            <a:r>
              <a:rPr kumimoji="1" lang="en-US" altLang="ko-KR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일반차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개의 </a:t>
            </a:r>
            <a:r>
              <a:rPr kumimoji="1" lang="en-US" altLang="ko-KR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되어 사라진다면 음주운전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실행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단계로 판단</a:t>
            </a:r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ja-JP" altLang="en-US" sz="2700" dirty="0">
              <a:latin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4BC2F082-C005-E250-F141-3DC2387FA807}"/>
              </a:ext>
            </a:extLst>
          </p:cNvPr>
          <p:cNvCxnSpPr>
            <a:cxnSpLocks/>
          </p:cNvCxnSpPr>
          <p:nvPr/>
        </p:nvCxnSpPr>
        <p:spPr>
          <a:xfrm rot="10800000">
            <a:off x="5204766" y="7196367"/>
            <a:ext cx="3211385" cy="1972475"/>
          </a:xfrm>
          <a:prstGeom prst="curvedConnector3">
            <a:avLst/>
          </a:prstGeom>
          <a:ln w="57150">
            <a:solidFill>
              <a:srgbClr val="82848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FF2B5EF4-FFF2-40B4-BE49-F238E27FC236}">
                <a16:creationId xmlns:a16="http://schemas.microsoft.com/office/drawing/2014/main" id="{315013C3-C192-5240-A1C5-AC20C494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100" y="1679107"/>
            <a:ext cx="7632000" cy="19798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2CD8A61D-3002-E74A-96BD-36839B93C625}"/>
              </a:ext>
            </a:extLst>
          </p:cNvPr>
          <p:cNvSpPr txBox="1"/>
          <p:nvPr/>
        </p:nvSpPr>
        <p:spPr>
          <a:xfrm>
            <a:off x="1320800" y="1257300"/>
            <a:ext cx="8509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음주 운전 의심 및 실행 판단</a:t>
            </a:r>
            <a:endParaRPr lang="en-US" sz="5500" b="1" u="none" strike="noStrike" spc="-200" dirty="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1FADEF-A588-0B4A-A395-760B11BC65DE}"/>
              </a:ext>
            </a:extLst>
          </p:cNvPr>
          <p:cNvSpPr/>
          <p:nvPr/>
        </p:nvSpPr>
        <p:spPr>
          <a:xfrm flipH="1">
            <a:off x="10579789" y="3242439"/>
            <a:ext cx="805980" cy="466951"/>
          </a:xfrm>
          <a:prstGeom prst="rect">
            <a:avLst/>
          </a:prstGeom>
          <a:solidFill>
            <a:srgbClr val="F8F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9C4FAC-F204-3B47-974F-A20733137D49}"/>
              </a:ext>
            </a:extLst>
          </p:cNvPr>
          <p:cNvSpPr/>
          <p:nvPr/>
        </p:nvSpPr>
        <p:spPr>
          <a:xfrm flipH="1">
            <a:off x="10579789" y="4351711"/>
            <a:ext cx="805980" cy="4669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8EC6557-CE9E-734E-8D71-59AFFD459A65}"/>
              </a:ext>
            </a:extLst>
          </p:cNvPr>
          <p:cNvSpPr/>
          <p:nvPr/>
        </p:nvSpPr>
        <p:spPr>
          <a:xfrm flipH="1">
            <a:off x="10579789" y="5181402"/>
            <a:ext cx="805980" cy="466951"/>
          </a:xfrm>
          <a:prstGeom prst="rect">
            <a:avLst/>
          </a:prstGeom>
          <a:solidFill>
            <a:srgbClr val="F2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D4B4EA-1DE7-CD45-BF97-8D282CE1E9F4}"/>
              </a:ext>
            </a:extLst>
          </p:cNvPr>
          <p:cNvSpPr/>
          <p:nvPr/>
        </p:nvSpPr>
        <p:spPr>
          <a:xfrm flipH="1">
            <a:off x="10593905" y="6445992"/>
            <a:ext cx="805980" cy="4669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FF5AD11-C2BA-0E4E-8AA8-9EEC32825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90BEDB-F749-7C59-9FC1-20E46805C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25" y="2799047"/>
            <a:ext cx="8624179" cy="66964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6BC605-4F0B-CC74-7049-81F51B509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29" y="3110550"/>
            <a:ext cx="5628235" cy="546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8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61C26-CDD6-7CC1-67CC-AEC29B7E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650A315-1FF9-8AE6-1672-223D57C27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10063" y="3009900"/>
            <a:ext cx="6657677" cy="3966921"/>
          </a:xfrm>
          <a:prstGeom prst="rect">
            <a:avLst/>
          </a:prstGeom>
          <a:ln w="28575" cap="sq">
            <a:solidFill>
              <a:srgbClr val="00284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 descr="transparent_image">
            <a:extLst>
              <a:ext uri="{FF2B5EF4-FFF2-40B4-BE49-F238E27FC236}">
                <a16:creationId xmlns:a16="http://schemas.microsoft.com/office/drawing/2014/main" id="{43A821E5-0474-368D-B5EC-9B2350E5E9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8712" y="4871786"/>
            <a:ext cx="2452826" cy="4623689"/>
          </a:xfrm>
          <a:prstGeom prst="rect">
            <a:avLst/>
          </a:prstGeom>
        </p:spPr>
      </p:pic>
      <p:pic>
        <p:nvPicPr>
          <p:cNvPr id="7" name="그림 6" descr="transparent_image">
            <a:extLst>
              <a:ext uri="{FF2B5EF4-FFF2-40B4-BE49-F238E27FC236}">
                <a16:creationId xmlns:a16="http://schemas.microsoft.com/office/drawing/2014/main" id="{A0B1782B-F5AD-2486-4B35-DD3D7A9841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58" y="3120661"/>
            <a:ext cx="1871669" cy="3558807"/>
          </a:xfrm>
          <a:prstGeom prst="rect">
            <a:avLst/>
          </a:prstGeom>
          <a:ln w="28575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 descr="transparent_image">
            <a:extLst>
              <a:ext uri="{FF2B5EF4-FFF2-40B4-BE49-F238E27FC236}">
                <a16:creationId xmlns:a16="http://schemas.microsoft.com/office/drawing/2014/main" id="{343C448F-698A-33D7-8915-7269B12D49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233" y="4354889"/>
            <a:ext cx="2215133" cy="4489292"/>
          </a:xfrm>
          <a:prstGeom prst="rect">
            <a:avLst/>
          </a:prstGeom>
        </p:spPr>
      </p:pic>
      <p:pic>
        <p:nvPicPr>
          <p:cNvPr id="10" name="그림 9" descr="transparent_image">
            <a:extLst>
              <a:ext uri="{FF2B5EF4-FFF2-40B4-BE49-F238E27FC236}">
                <a16:creationId xmlns:a16="http://schemas.microsoft.com/office/drawing/2014/main" id="{76E41B8F-D3DC-EDA2-BC08-5306AA6904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94671" y="4181665"/>
            <a:ext cx="2024040" cy="3815409"/>
          </a:xfrm>
          <a:prstGeom prst="rect">
            <a:avLst/>
          </a:prstGeom>
        </p:spPr>
      </p:pic>
      <p:pic>
        <p:nvPicPr>
          <p:cNvPr id="19" name="그림 18" descr="transparent_car_door">
            <a:extLst>
              <a:ext uri="{FF2B5EF4-FFF2-40B4-BE49-F238E27FC236}">
                <a16:creationId xmlns:a16="http://schemas.microsoft.com/office/drawing/2014/main" id="{D82644E0-A7F0-347F-8108-CA65C19A16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009900"/>
            <a:ext cx="1635407" cy="3340122"/>
          </a:xfrm>
          <a:prstGeom prst="rect">
            <a:avLst/>
          </a:prstGeom>
          <a:ln w="28575" cap="sq">
            <a:solidFill>
              <a:srgbClr val="058C4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1035C4-9FBE-A64E-D3CA-F5C818201556}"/>
              </a:ext>
            </a:extLst>
          </p:cNvPr>
          <p:cNvSpPr txBox="1"/>
          <p:nvPr/>
        </p:nvSpPr>
        <p:spPr>
          <a:xfrm>
            <a:off x="11628818" y="2686067"/>
            <a:ext cx="5344447" cy="715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행동 패턴을 보여 </a:t>
            </a:r>
            <a:r>
              <a:rPr lang="ko-KR" altLang="en-US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</a:t>
            </a:r>
            <a:r>
              <a:rPr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분류된 사람을 </a:t>
            </a:r>
            <a:r>
              <a:rPr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인지</a:t>
            </a:r>
            <a:endParaRPr lang="en-US" altLang="ko-KR" sz="2700" b="1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주취자가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차량에 접근 </a:t>
            </a:r>
            <a:r>
              <a:rPr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주취자가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운전석 문을 열었을 때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의심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단계</a:t>
            </a:r>
            <a:endParaRPr kumimoji="1"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ko-KR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27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알림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–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운전석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문열림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일반차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Class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</a:t>
            </a:r>
            <a:r>
              <a:rPr kumimoji="1" lang="en-US" altLang="ko-KR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[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일반차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]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개의 </a:t>
            </a:r>
            <a:r>
              <a:rPr kumimoji="1" lang="en-US" altLang="ko-KR" sz="2700" b="1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되어 사라진다면 음주운전 </a:t>
            </a:r>
            <a:r>
              <a:rPr kumimoji="1" lang="ko-KR" altLang="en-US" sz="2700" b="1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실행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단계로 판단</a:t>
            </a:r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ja-JP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ja-JP" altLang="en-US" sz="2700" dirty="0">
              <a:latin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5383E086-4BCE-FC9B-94CE-2148C1B32892}"/>
              </a:ext>
            </a:extLst>
          </p:cNvPr>
          <p:cNvCxnSpPr>
            <a:cxnSpLocks/>
          </p:cNvCxnSpPr>
          <p:nvPr/>
        </p:nvCxnSpPr>
        <p:spPr>
          <a:xfrm rot="10800000">
            <a:off x="5204766" y="7196367"/>
            <a:ext cx="3211385" cy="1972475"/>
          </a:xfrm>
          <a:prstGeom prst="curvedConnector3">
            <a:avLst/>
          </a:prstGeom>
          <a:ln w="57150">
            <a:solidFill>
              <a:srgbClr val="82848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FF2B5EF4-FFF2-40B4-BE49-F238E27FC236}">
                <a16:creationId xmlns:a16="http://schemas.microsoft.com/office/drawing/2014/main" id="{1EBE2614-B5D5-18F1-B230-3694E96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100" y="1679107"/>
            <a:ext cx="7632000" cy="19798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D5CAAA23-E378-F1F2-F9D0-02320F010940}"/>
              </a:ext>
            </a:extLst>
          </p:cNvPr>
          <p:cNvSpPr txBox="1"/>
          <p:nvPr/>
        </p:nvSpPr>
        <p:spPr>
          <a:xfrm>
            <a:off x="1320800" y="1257300"/>
            <a:ext cx="85090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음주 운전 의심 및 실행 판단</a:t>
            </a:r>
            <a:endParaRPr lang="en-US" sz="5500" b="1" u="none" strike="noStrike" spc="-200" dirty="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592143-04BD-28F7-7208-958D6E0D5EAC}"/>
              </a:ext>
            </a:extLst>
          </p:cNvPr>
          <p:cNvSpPr/>
          <p:nvPr/>
        </p:nvSpPr>
        <p:spPr>
          <a:xfrm flipH="1">
            <a:off x="10579789" y="3242439"/>
            <a:ext cx="805980" cy="466951"/>
          </a:xfrm>
          <a:prstGeom prst="rect">
            <a:avLst/>
          </a:prstGeom>
          <a:solidFill>
            <a:srgbClr val="F8F8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51BEF0-71FB-A738-330F-FFE78CBC8E67}"/>
              </a:ext>
            </a:extLst>
          </p:cNvPr>
          <p:cNvSpPr/>
          <p:nvPr/>
        </p:nvSpPr>
        <p:spPr>
          <a:xfrm flipH="1">
            <a:off x="10579789" y="4351711"/>
            <a:ext cx="805980" cy="4669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B874543-5692-258C-A8D8-ADC71FC93EC8}"/>
              </a:ext>
            </a:extLst>
          </p:cNvPr>
          <p:cNvSpPr/>
          <p:nvPr/>
        </p:nvSpPr>
        <p:spPr>
          <a:xfrm flipH="1">
            <a:off x="10579789" y="5181402"/>
            <a:ext cx="805980" cy="466951"/>
          </a:xfrm>
          <a:prstGeom prst="rect">
            <a:avLst/>
          </a:prstGeom>
          <a:solidFill>
            <a:srgbClr val="F25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2801228-20F1-4EB1-3068-64AE922AB2BA}"/>
              </a:ext>
            </a:extLst>
          </p:cNvPr>
          <p:cNvSpPr/>
          <p:nvPr/>
        </p:nvSpPr>
        <p:spPr>
          <a:xfrm flipH="1">
            <a:off x="10593905" y="6445992"/>
            <a:ext cx="805980" cy="4669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4BC53B3D-B68F-D28F-4364-D3A87D961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>
            <a:extLst>
              <a:ext uri="{FF2B5EF4-FFF2-40B4-BE49-F238E27FC236}">
                <a16:creationId xmlns:a16="http://schemas.microsoft.com/office/drawing/2014/main" id="{3413CFF3-D168-1C4F-9CB1-7C29CFE88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Total Service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7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278AE14E-D72B-4143-AA5C-1DB674366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72671"/>
            <a:ext cx="1974076" cy="13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B99114E2-2D46-B14E-8F20-9C28C86BDB4B}"/>
              </a:ext>
            </a:extLst>
          </p:cNvPr>
          <p:cNvSpPr/>
          <p:nvPr/>
        </p:nvSpPr>
        <p:spPr>
          <a:xfrm>
            <a:off x="1143000" y="5397518"/>
            <a:ext cx="229157" cy="7556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7E5E4E4-899B-9B45-875A-F07CE91A9205}"/>
              </a:ext>
            </a:extLst>
          </p:cNvPr>
          <p:cNvSpPr/>
          <p:nvPr/>
        </p:nvSpPr>
        <p:spPr>
          <a:xfrm>
            <a:off x="1437630" y="5384377"/>
            <a:ext cx="512876" cy="46653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0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6FFF6CDA-3155-5943-9516-7D15DBC39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423" y="5193819"/>
            <a:ext cx="1974076" cy="13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0AC223DB-3EE7-F941-BF7C-2D9CBFF4E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304" y="5539451"/>
            <a:ext cx="80168" cy="517844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8C3D90DC-A742-DD44-8CB0-603CE3C7C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303" y="5432959"/>
            <a:ext cx="80167" cy="106491"/>
          </a:xfrm>
          <a:prstGeom prst="rect">
            <a:avLst/>
          </a:prstGeom>
        </p:spPr>
      </p:pic>
      <p:pic>
        <p:nvPicPr>
          <p:cNvPr id="103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3638DBE5-3357-F042-A6B5-C0804F084F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21424" r="90904" b="29376"/>
          <a:stretch/>
        </p:blipFill>
        <p:spPr bwMode="auto">
          <a:xfrm>
            <a:off x="4294107" y="5387005"/>
            <a:ext cx="78994" cy="4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F74378F-861D-1645-B412-2CCFDDBC1842}"/>
              </a:ext>
            </a:extLst>
          </p:cNvPr>
          <p:cNvSpPr/>
          <p:nvPr/>
        </p:nvSpPr>
        <p:spPr>
          <a:xfrm>
            <a:off x="4272752" y="5343691"/>
            <a:ext cx="122174" cy="503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DFCC947-D1B3-E449-BD0D-41DE9AA42AA8}"/>
              </a:ext>
            </a:extLst>
          </p:cNvPr>
          <p:cNvSpPr/>
          <p:nvPr/>
        </p:nvSpPr>
        <p:spPr>
          <a:xfrm>
            <a:off x="4221491" y="5219500"/>
            <a:ext cx="460469" cy="5032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8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0BFF38BA-DE43-564B-A1DE-A9985FCC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51" y="5193819"/>
            <a:ext cx="1974076" cy="13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DB66E613-5DF2-F041-9492-7E5DA1E838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732" y="5539451"/>
            <a:ext cx="80168" cy="517844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B3DE81FC-4AED-EB48-ABDF-61A9E9D19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731" y="5432959"/>
            <a:ext cx="80167" cy="106491"/>
          </a:xfrm>
          <a:prstGeom prst="rect">
            <a:avLst/>
          </a:prstGeom>
        </p:spPr>
      </p:pic>
      <p:pic>
        <p:nvPicPr>
          <p:cNvPr id="111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D2A4E0AC-FB32-604A-A7ED-BADC2DA9D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" t="21424" r="90904" b="29376"/>
          <a:stretch/>
        </p:blipFill>
        <p:spPr bwMode="auto">
          <a:xfrm>
            <a:off x="6934535" y="5387005"/>
            <a:ext cx="78994" cy="41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DB5B1BD-C8C9-D043-A597-1416ABDFF88C}"/>
              </a:ext>
            </a:extLst>
          </p:cNvPr>
          <p:cNvSpPr/>
          <p:nvPr/>
        </p:nvSpPr>
        <p:spPr>
          <a:xfrm>
            <a:off x="6913180" y="5343691"/>
            <a:ext cx="122174" cy="5032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A1042A0-C3CE-174B-A3BC-A6E767674347}"/>
              </a:ext>
            </a:extLst>
          </p:cNvPr>
          <p:cNvSpPr/>
          <p:nvPr/>
        </p:nvSpPr>
        <p:spPr>
          <a:xfrm>
            <a:off x="6861919" y="5219500"/>
            <a:ext cx="460469" cy="5032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오른쪽 27">
            <a:extLst>
              <a:ext uri="{FF2B5EF4-FFF2-40B4-BE49-F238E27FC236}">
                <a16:creationId xmlns:a16="http://schemas.microsoft.com/office/drawing/2014/main" id="{9FEB9798-34BA-1B42-8F88-28C046B6ECB7}"/>
              </a:ext>
            </a:extLst>
          </p:cNvPr>
          <p:cNvSpPr/>
          <p:nvPr/>
        </p:nvSpPr>
        <p:spPr>
          <a:xfrm>
            <a:off x="3220219" y="5722779"/>
            <a:ext cx="546184" cy="334515"/>
          </a:xfrm>
          <a:prstGeom prst="rightArrow">
            <a:avLst/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화살표: 오른쪽 28">
            <a:extLst>
              <a:ext uri="{FF2B5EF4-FFF2-40B4-BE49-F238E27FC236}">
                <a16:creationId xmlns:a16="http://schemas.microsoft.com/office/drawing/2014/main" id="{8E530E0A-F490-C54A-9021-32B0BA1D96EF}"/>
              </a:ext>
            </a:extLst>
          </p:cNvPr>
          <p:cNvSpPr/>
          <p:nvPr/>
        </p:nvSpPr>
        <p:spPr>
          <a:xfrm>
            <a:off x="5949528" y="5746489"/>
            <a:ext cx="546184" cy="334515"/>
          </a:xfrm>
          <a:prstGeom prst="rightArrow">
            <a:avLst/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화살표: 오른쪽 29">
            <a:extLst>
              <a:ext uri="{FF2B5EF4-FFF2-40B4-BE49-F238E27FC236}">
                <a16:creationId xmlns:a16="http://schemas.microsoft.com/office/drawing/2014/main" id="{8E7F3427-4C77-2844-9B6F-5391115E8BE2}"/>
              </a:ext>
            </a:extLst>
          </p:cNvPr>
          <p:cNvSpPr/>
          <p:nvPr/>
        </p:nvSpPr>
        <p:spPr>
          <a:xfrm rot="16200000">
            <a:off x="7273312" y="4710244"/>
            <a:ext cx="445198" cy="307377"/>
          </a:xfrm>
          <a:prstGeom prst="rightArrow">
            <a:avLst/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7" name="Picture 2" descr="일단 튀자'에 '술타기'까지…전국 곳곳서 '김호중 따라잡기'">
            <a:extLst>
              <a:ext uri="{FF2B5EF4-FFF2-40B4-BE49-F238E27FC236}">
                <a16:creationId xmlns:a16="http://schemas.microsoft.com/office/drawing/2014/main" id="{8EBA7E10-CFB3-7E4A-AA8D-6AEDC2B9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698" y="5193819"/>
            <a:ext cx="1974076" cy="13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1F0E9DC3-9C13-D34C-9B56-8506089A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579" y="5539451"/>
            <a:ext cx="80168" cy="517844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B83E6E7-6531-394C-8537-3BED1D45D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579" y="5432959"/>
            <a:ext cx="80167" cy="106491"/>
          </a:xfrm>
          <a:prstGeom prst="rect">
            <a:avLst/>
          </a:prstGeom>
        </p:spPr>
      </p:pic>
      <p:sp>
        <p:nvSpPr>
          <p:cNvPr id="120" name="화살표: 오른쪽 36">
            <a:extLst>
              <a:ext uri="{FF2B5EF4-FFF2-40B4-BE49-F238E27FC236}">
                <a16:creationId xmlns:a16="http://schemas.microsoft.com/office/drawing/2014/main" id="{454B77B2-EC5E-2846-99D8-9EA5047D7C58}"/>
              </a:ext>
            </a:extLst>
          </p:cNvPr>
          <p:cNvSpPr/>
          <p:nvPr/>
        </p:nvSpPr>
        <p:spPr>
          <a:xfrm rot="16200000">
            <a:off x="9697159" y="4710244"/>
            <a:ext cx="445198" cy="307377"/>
          </a:xfrm>
          <a:prstGeom prst="rightArrow">
            <a:avLst/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7FED83A5-8618-CB43-82E4-5A59C5AE1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102662" y="5276408"/>
            <a:ext cx="568878" cy="473581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A0128BD-ED79-A54D-8003-D347CEB348F2}"/>
              </a:ext>
            </a:extLst>
          </p:cNvPr>
          <p:cNvSpPr txBox="1"/>
          <p:nvPr/>
        </p:nvSpPr>
        <p:spPr>
          <a:xfrm>
            <a:off x="8854526" y="6673947"/>
            <a:ext cx="22268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차량과 </a:t>
            </a:r>
            <a:r>
              <a:rPr lang="ko-KR" altLang="en-US" sz="28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</a:t>
            </a:r>
            <a:r>
              <a:rPr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br>
              <a:rPr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</a:br>
            <a:r>
              <a:rPr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둘다 없어짐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08221C6-87F5-354F-87AD-B309E19BFE15}"/>
              </a:ext>
            </a:extLst>
          </p:cNvPr>
          <p:cNvSpPr txBox="1"/>
          <p:nvPr/>
        </p:nvSpPr>
        <p:spPr>
          <a:xfrm>
            <a:off x="7133573" y="6636413"/>
            <a:ext cx="80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의심</a:t>
            </a: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EE25CE46-E6FC-104D-84A0-EAAF449F3D7F}"/>
              </a:ext>
            </a:extLst>
          </p:cNvPr>
          <p:cNvSpPr/>
          <p:nvPr/>
        </p:nvSpPr>
        <p:spPr>
          <a:xfrm>
            <a:off x="1232327" y="5563597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5B13F42E-7C39-3142-9F0B-1998E06FFC9A}"/>
              </a:ext>
            </a:extLst>
          </p:cNvPr>
          <p:cNvSpPr/>
          <p:nvPr/>
        </p:nvSpPr>
        <p:spPr>
          <a:xfrm>
            <a:off x="1215794" y="5672237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75BBC019-D212-7A45-AD0B-7484A76BDAE3}"/>
              </a:ext>
            </a:extLst>
          </p:cNvPr>
          <p:cNvSpPr/>
          <p:nvPr/>
        </p:nvSpPr>
        <p:spPr>
          <a:xfrm>
            <a:off x="1281268" y="5640504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4E553E5C-5602-B34B-9358-4B2A9C979C76}"/>
              </a:ext>
            </a:extLst>
          </p:cNvPr>
          <p:cNvSpPr/>
          <p:nvPr/>
        </p:nvSpPr>
        <p:spPr>
          <a:xfrm>
            <a:off x="1249704" y="5743614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D703F2C8-A462-8949-975A-D18A27602737}"/>
              </a:ext>
            </a:extLst>
          </p:cNvPr>
          <p:cNvSpPr/>
          <p:nvPr/>
        </p:nvSpPr>
        <p:spPr>
          <a:xfrm>
            <a:off x="1244483" y="5836387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C13578CC-8F93-E642-AEE7-2601418D4E52}"/>
              </a:ext>
            </a:extLst>
          </p:cNvPr>
          <p:cNvSpPr/>
          <p:nvPr/>
        </p:nvSpPr>
        <p:spPr>
          <a:xfrm>
            <a:off x="1215794" y="5903122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BDAEA97-5E73-A04C-AFA6-7CD4C3F7133D}"/>
              </a:ext>
            </a:extLst>
          </p:cNvPr>
          <p:cNvSpPr/>
          <p:nvPr/>
        </p:nvSpPr>
        <p:spPr>
          <a:xfrm>
            <a:off x="1281268" y="5882013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FD6FCED7-F76A-B746-B1FE-CD43A797D85E}"/>
              </a:ext>
            </a:extLst>
          </p:cNvPr>
          <p:cNvSpPr/>
          <p:nvPr/>
        </p:nvSpPr>
        <p:spPr>
          <a:xfrm>
            <a:off x="1215539" y="5991159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2692C653-9701-DC44-8359-5B6B5347D9DC}"/>
              </a:ext>
            </a:extLst>
          </p:cNvPr>
          <p:cNvSpPr/>
          <p:nvPr/>
        </p:nvSpPr>
        <p:spPr>
          <a:xfrm>
            <a:off x="1280204" y="5975292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20861C1F-B3B5-E043-9C6A-FE8675A9B179}"/>
              </a:ext>
            </a:extLst>
          </p:cNvPr>
          <p:cNvSpPr/>
          <p:nvPr/>
        </p:nvSpPr>
        <p:spPr>
          <a:xfrm>
            <a:off x="1234899" y="6089709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F499639A-D385-C64D-B65F-225AFC5434BE}"/>
              </a:ext>
            </a:extLst>
          </p:cNvPr>
          <p:cNvSpPr/>
          <p:nvPr/>
        </p:nvSpPr>
        <p:spPr>
          <a:xfrm>
            <a:off x="1277339" y="6082987"/>
            <a:ext cx="26189" cy="3173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화살표: 오른쪽 57">
            <a:extLst>
              <a:ext uri="{FF2B5EF4-FFF2-40B4-BE49-F238E27FC236}">
                <a16:creationId xmlns:a16="http://schemas.microsoft.com/office/drawing/2014/main" id="{DA9B4100-CE40-724F-B502-C5292BA07734}"/>
              </a:ext>
            </a:extLst>
          </p:cNvPr>
          <p:cNvSpPr/>
          <p:nvPr/>
        </p:nvSpPr>
        <p:spPr>
          <a:xfrm>
            <a:off x="11047650" y="5658148"/>
            <a:ext cx="546184" cy="334515"/>
          </a:xfrm>
          <a:prstGeom prst="rightArrow">
            <a:avLst/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27077E4-3A1F-C44B-BAD6-03743625CFE9}"/>
              </a:ext>
            </a:extLst>
          </p:cNvPr>
          <p:cNvSpPr/>
          <p:nvPr/>
        </p:nvSpPr>
        <p:spPr>
          <a:xfrm>
            <a:off x="11845931" y="3850536"/>
            <a:ext cx="5299069" cy="441716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Picture 12" descr="클라우드 서버 - 무료 멀티미디어개 아이콘">
            <a:extLst>
              <a:ext uri="{FF2B5EF4-FFF2-40B4-BE49-F238E27FC236}">
                <a16:creationId xmlns:a16="http://schemas.microsoft.com/office/drawing/2014/main" id="{C3C3625B-1987-E643-A0DA-B55BC4D5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791" y="3002412"/>
            <a:ext cx="1227628" cy="1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14" descr="데이터베이스] Lock에 대해서 알아보자 - 기본편">
            <a:extLst>
              <a:ext uri="{FF2B5EF4-FFF2-40B4-BE49-F238E27FC236}">
                <a16:creationId xmlns:a16="http://schemas.microsoft.com/office/drawing/2014/main" id="{32DC2F7B-DEFA-4344-BC8E-F4CF5261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22" y="4085136"/>
            <a:ext cx="1227628" cy="1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16" descr="Web Browser Vector Art, Icons, and Graphics for Free Download">
            <a:extLst>
              <a:ext uri="{FF2B5EF4-FFF2-40B4-BE49-F238E27FC236}">
                <a16:creationId xmlns:a16="http://schemas.microsoft.com/office/drawing/2014/main" id="{A3F69D9E-74C4-2C45-A036-24CFD809C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2367" y="4955747"/>
            <a:ext cx="1867237" cy="149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A131B48-B310-5547-9479-AA1D766567CD}"/>
              </a:ext>
            </a:extLst>
          </p:cNvPr>
          <p:cNvSpPr txBox="1"/>
          <p:nvPr/>
        </p:nvSpPr>
        <p:spPr>
          <a:xfrm>
            <a:off x="12125626" y="6652039"/>
            <a:ext cx="2451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웹기반</a:t>
            </a:r>
            <a:r>
              <a:rPr lang="ko-KR" altLang="en-US" sz="28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모니터링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8D4F716-E9AB-0D4B-B25B-A39DBFEC29E6}"/>
              </a:ext>
            </a:extLst>
          </p:cNvPr>
          <p:cNvSpPr txBox="1"/>
          <p:nvPr/>
        </p:nvSpPr>
        <p:spPr>
          <a:xfrm>
            <a:off x="14404320" y="5833026"/>
            <a:ext cx="2537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화면과 로그 기록</a:t>
            </a:r>
          </a:p>
        </p:txBody>
      </p:sp>
      <p:sp>
        <p:nvSpPr>
          <p:cNvPr id="144" name="화살표: U자형 61">
            <a:extLst>
              <a:ext uri="{FF2B5EF4-FFF2-40B4-BE49-F238E27FC236}">
                <a16:creationId xmlns:a16="http://schemas.microsoft.com/office/drawing/2014/main" id="{8A88B641-C4B9-E041-997E-B88E4D447631}"/>
              </a:ext>
            </a:extLst>
          </p:cNvPr>
          <p:cNvSpPr/>
          <p:nvPr/>
        </p:nvSpPr>
        <p:spPr>
          <a:xfrm>
            <a:off x="9766070" y="2732347"/>
            <a:ext cx="6481993" cy="1056705"/>
          </a:xfrm>
          <a:prstGeom prst="uturnArrow">
            <a:avLst>
              <a:gd name="adj1" fmla="val 19417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5" name="Picture 4" descr="철원군 CCTV 통합관제센터, 주민 안전 지킴이 역할 톡톡 | 한국경제">
            <a:extLst>
              <a:ext uri="{FF2B5EF4-FFF2-40B4-BE49-F238E27FC236}">
                <a16:creationId xmlns:a16="http://schemas.microsoft.com/office/drawing/2014/main" id="{714AA54A-480D-F048-B66B-40B2A0C0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444" y="3283624"/>
            <a:ext cx="1724135" cy="11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37EB509C-EB11-A244-8310-05F8092128AD}"/>
              </a:ext>
            </a:extLst>
          </p:cNvPr>
          <p:cNvSpPr/>
          <p:nvPr/>
        </p:nvSpPr>
        <p:spPr>
          <a:xfrm>
            <a:off x="9204566" y="3375617"/>
            <a:ext cx="1505890" cy="611097"/>
          </a:xfrm>
          <a:prstGeom prst="rect">
            <a:avLst/>
          </a:prstGeom>
          <a:solidFill>
            <a:srgbClr val="FF0000">
              <a:alpha val="5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화살표: U자형 62">
            <a:extLst>
              <a:ext uri="{FF2B5EF4-FFF2-40B4-BE49-F238E27FC236}">
                <a16:creationId xmlns:a16="http://schemas.microsoft.com/office/drawing/2014/main" id="{F6638F1E-BB4D-A449-8741-CFDD67E2AD12}"/>
              </a:ext>
            </a:extLst>
          </p:cNvPr>
          <p:cNvSpPr/>
          <p:nvPr/>
        </p:nvSpPr>
        <p:spPr>
          <a:xfrm>
            <a:off x="7436316" y="2732424"/>
            <a:ext cx="8232596" cy="1056705"/>
          </a:xfrm>
          <a:prstGeom prst="uturnArrow">
            <a:avLst>
              <a:gd name="adj1" fmla="val 19417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0028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8" name="Picture 4" descr="철원군 CCTV 통합관제센터, 주민 안전 지킴이 역할 톡톡 | 한국경제">
            <a:extLst>
              <a:ext uri="{FF2B5EF4-FFF2-40B4-BE49-F238E27FC236}">
                <a16:creationId xmlns:a16="http://schemas.microsoft.com/office/drawing/2014/main" id="{EBEE8641-29D2-0342-BC3B-BDB042EB2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731" y="3239440"/>
            <a:ext cx="1724135" cy="11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24139B2-EC17-6C4A-8F0F-B258F90C1391}"/>
              </a:ext>
            </a:extLst>
          </p:cNvPr>
          <p:cNvSpPr/>
          <p:nvPr/>
        </p:nvSpPr>
        <p:spPr>
          <a:xfrm>
            <a:off x="6731486" y="3239440"/>
            <a:ext cx="1505890" cy="611097"/>
          </a:xfrm>
          <a:prstGeom prst="rect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화살표: 왼쪽/오른쪽 1023">
            <a:extLst>
              <a:ext uri="{FF2B5EF4-FFF2-40B4-BE49-F238E27FC236}">
                <a16:creationId xmlns:a16="http://schemas.microsoft.com/office/drawing/2014/main" id="{ED6279C4-9333-3046-B72D-AF45C210C795}"/>
              </a:ext>
            </a:extLst>
          </p:cNvPr>
          <p:cNvSpPr/>
          <p:nvPr/>
        </p:nvSpPr>
        <p:spPr>
          <a:xfrm rot="19058212">
            <a:off x="14272456" y="5279055"/>
            <a:ext cx="819749" cy="334247"/>
          </a:xfrm>
          <a:prstGeom prst="leftRightArrow">
            <a:avLst/>
          </a:prstGeom>
          <a:solidFill>
            <a:srgbClr val="0028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7463C4-FF95-DB46-B973-8DC59B55B9A4}"/>
              </a:ext>
            </a:extLst>
          </p:cNvPr>
          <p:cNvSpPr txBox="1"/>
          <p:nvPr/>
        </p:nvSpPr>
        <p:spPr>
          <a:xfrm>
            <a:off x="13737084" y="8365100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웹 </a:t>
            </a:r>
            <a:r>
              <a:rPr lang="ko-KR" altLang="en-US" sz="280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백엔드</a:t>
            </a:r>
            <a:endParaRPr lang="ko-KR" altLang="en-US" sz="280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9122B2C6-8B7C-4343-A35F-1C0E7B277B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835" y="7699682"/>
            <a:ext cx="2956153" cy="2051589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4464CB62-899E-A642-8AAF-07D6A1F3D13B}"/>
              </a:ext>
            </a:extLst>
          </p:cNvPr>
          <p:cNvSpPr/>
          <p:nvPr/>
        </p:nvSpPr>
        <p:spPr>
          <a:xfrm>
            <a:off x="1143000" y="7734300"/>
            <a:ext cx="1762567" cy="624802"/>
          </a:xfrm>
          <a:prstGeom prst="rect">
            <a:avLst/>
          </a:prstGeom>
          <a:blipFill dpi="0"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8DBD5E8-621E-EA4A-AD06-B5FDFB13FC96}"/>
              </a:ext>
            </a:extLst>
          </p:cNvPr>
          <p:cNvSpPr/>
          <p:nvPr/>
        </p:nvSpPr>
        <p:spPr>
          <a:xfrm>
            <a:off x="1145321" y="8626710"/>
            <a:ext cx="1762567" cy="624802"/>
          </a:xfrm>
          <a:prstGeom prst="rect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13004800" cy="25400"/>
          </a:xfrm>
          <a:prstGeom prst="rect">
            <a:avLst/>
          </a:prstGeom>
          <a:ln>
            <a:solidFill>
              <a:srgbClr val="E5E8EB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1079500" y="977900"/>
            <a:ext cx="48641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400" b="1" u="none" strike="noStrike" spc="-1400">
                <a:solidFill>
                  <a:srgbClr val="E5E8EB"/>
                </a:solidFill>
                <a:latin typeface="Pretendard SemiBold" panose="02000503000000020004" pitchFamily="2" charset="-127"/>
              </a:rPr>
              <a:t>03.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5892800"/>
            <a:ext cx="85344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수집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및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분석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0"/>
            <a:ext cx="116078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3302000"/>
            <a:ext cx="116078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6553200"/>
            <a:ext cx="116078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8178800"/>
            <a:ext cx="116078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4927600"/>
            <a:ext cx="116078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19200" y="1803400"/>
            <a:ext cx="530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u="none" strike="noStrike" spc="-300">
                <a:solidFill>
                  <a:srgbClr val="002841"/>
                </a:solidFill>
                <a:latin typeface="Pretendard SemiBold" panose="02000503000000020004" pitchFamily="2" charset="-127"/>
              </a:rPr>
              <a:t>Contents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74100" y="2273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프로젝트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주제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및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선정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34300" y="2247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01.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61400" y="39116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프로젝트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일정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계획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및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파이프라인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34300" y="38481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02.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61400" y="55118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데이터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수집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및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34300" y="54737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1400" y="70993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현재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진행상황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34300" y="70739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04.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1400" y="8686800"/>
            <a:ext cx="84836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이후</a:t>
            </a:r>
            <a:r>
              <a:rPr lang="en-US" sz="2900" u="none" strike="noStrike" spc="-100">
                <a:solidFill>
                  <a:srgbClr val="FFFDF6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>
                <a:solidFill>
                  <a:srgbClr val="FFFDF6"/>
                </a:solidFill>
                <a:ea typeface="Pretendard" panose="02000503000000020004" pitchFamily="2" charset="-127"/>
              </a:rPr>
              <a:t>활동계획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34300" y="8661400"/>
            <a:ext cx="76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u="none" strike="noStrike" spc="-200">
                <a:solidFill>
                  <a:srgbClr val="FFFDF6"/>
                </a:solidFill>
                <a:latin typeface="Pretendard SemiBold" panose="02000503000000020004" pitchFamily="2" charset="-127"/>
              </a:rPr>
              <a:t>05.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562100"/>
            <a:ext cx="8928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수집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for </a:t>
            </a:r>
            <a:r>
              <a:rPr lang="en-US" sz="5500" b="1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D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etection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3976A0-6849-2D41-8718-27CA48E0F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502423"/>
              </p:ext>
            </p:extLst>
          </p:nvPr>
        </p:nvGraphicFramePr>
        <p:xfrm>
          <a:off x="977900" y="3670300"/>
          <a:ext cx="16294100" cy="4622800"/>
        </p:xfrm>
        <a:graphic>
          <a:graphicData uri="http://schemas.openxmlformats.org/drawingml/2006/table">
            <a:tbl>
              <a:tblPr/>
              <a:tblGrid>
                <a:gridCol w="1778000">
                  <a:extLst>
                    <a:ext uri="{9D8B030D-6E8A-4147-A177-3AD203B41FA5}">
                      <a16:colId xmlns:a16="http://schemas.microsoft.com/office/drawing/2014/main" val="117602804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1451777973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1517186457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2648989372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1282771429"/>
                    </a:ext>
                  </a:extLst>
                </a:gridCol>
                <a:gridCol w="2717800">
                  <a:extLst>
                    <a:ext uri="{9D8B030D-6E8A-4147-A177-3AD203B41FA5}">
                      <a16:colId xmlns:a16="http://schemas.microsoft.com/office/drawing/2014/main" val="578571061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1</a:t>
                      </a: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차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2</a:t>
                      </a: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3</a:t>
                      </a: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4</a:t>
                      </a: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차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977317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출처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Roboflow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웹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크롤링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AI Hub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AI Hub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AI Hub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58421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데이터셋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Car detection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CCTV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기반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차량정보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교통정보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계측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데이터</a:t>
                      </a:r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"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이면도로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" 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유동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인구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분석을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위한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CCTV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영상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데이터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도심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혼잡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버드아이뷰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이미지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718566"/>
                  </a:ext>
                </a:extLst>
              </a:tr>
              <a:tr h="9398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사이즈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640*640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640*640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으로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resize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1920*1080, 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3840*2160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1920*1080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1920*1080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666394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목적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클로즈업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차량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CCTV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각도에서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본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일반차량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데이터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CCTV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각도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이미지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CCTV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각도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이미지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버드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002841"/>
                          </a:solidFill>
                          <a:ea typeface="S-Core Dream 5 Medium"/>
                        </a:rPr>
                        <a:t>아이뷰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문열림이미지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7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908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562100"/>
            <a:ext cx="80010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전처리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for Detection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68819" y="4400550"/>
            <a:ext cx="65532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1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차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yolov8n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학습</a:t>
            </a:r>
            <a:r>
              <a:rPr lang="en-US" alt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결과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overfitting </a:t>
            </a:r>
          </a:p>
          <a:p>
            <a:pPr marL="320675" lvl="0" indent="-320675" algn="l">
              <a:lnSpc>
                <a:spcPct val="124499"/>
              </a:lnSpc>
            </a:pP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  -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가까운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것만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학습되어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필요한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u="none" strike="noStrike" spc="-100" dirty="0" err="1">
                <a:solidFill>
                  <a:srgbClr val="002841"/>
                </a:solidFill>
                <a:latin typeface="Pretendard" panose="02000503000000020004" pitchFamily="2" charset="-127"/>
              </a:rPr>
              <a:t>cctv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각도에서의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객체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인식률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떨어짐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추가적으로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u="none" strike="noStrike" spc="-100" dirty="0" err="1">
                <a:solidFill>
                  <a:srgbClr val="002841"/>
                </a:solidFill>
                <a:latin typeface="Pretendard" panose="02000503000000020004" pitchFamily="2" charset="-127"/>
              </a:rPr>
              <a:t>cctv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각도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버드와이드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뷰에서의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데이터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수집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598312-E21B-834F-9335-931FA06AA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22214"/>
              </p:ext>
            </p:extLst>
          </p:nvPr>
        </p:nvGraphicFramePr>
        <p:xfrm>
          <a:off x="1652639" y="4400550"/>
          <a:ext cx="8293100" cy="3162300"/>
        </p:xfrm>
        <a:graphic>
          <a:graphicData uri="http://schemas.openxmlformats.org/drawingml/2006/table">
            <a:tbl>
              <a:tblPr/>
              <a:tblGrid>
                <a:gridCol w="2082800">
                  <a:extLst>
                    <a:ext uri="{9D8B030D-6E8A-4147-A177-3AD203B41FA5}">
                      <a16:colId xmlns:a16="http://schemas.microsoft.com/office/drawing/2014/main" val="3526151773"/>
                    </a:ext>
                  </a:extLst>
                </a:gridCol>
                <a:gridCol w="2730500">
                  <a:extLst>
                    <a:ext uri="{9D8B030D-6E8A-4147-A177-3AD203B41FA5}">
                      <a16:colId xmlns:a16="http://schemas.microsoft.com/office/drawing/2014/main" val="989510334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181088640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현재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비고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819122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이미지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2559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장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데이터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추가될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수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있음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83476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Class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5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차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사람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이륜차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,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다른좌석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열림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38347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500" b="0" i="0" u="none" strike="noStrike">
                          <a:solidFill>
                            <a:srgbClr val="FFFFFF"/>
                          </a:solidFill>
                          <a:latin typeface="S-Core Dream 5 Medium"/>
                        </a:rPr>
                        <a:t>Annotation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13335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운전석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 err="1">
                          <a:solidFill>
                            <a:srgbClr val="002841"/>
                          </a:solidFill>
                          <a:ea typeface="S-Core Dream 5 Medium"/>
                        </a:rPr>
                        <a:t>문열림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데이터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07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1562100"/>
            <a:ext cx="8928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수집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for </a:t>
            </a:r>
            <a:r>
              <a:rPr lang="en-US" sz="5500" b="1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K</a:t>
            </a:r>
            <a:r>
              <a:rPr lang="en-US" sz="5500" b="1" u="none" strike="noStrike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eypoint</a:t>
            </a:r>
            <a:endParaRPr lang="en-US" sz="5500" b="1" u="none" strike="noStrike" spc="-20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DE812B4-0012-734A-91A9-66BB7374B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075536"/>
              </p:ext>
            </p:extLst>
          </p:nvPr>
        </p:nvGraphicFramePr>
        <p:xfrm>
          <a:off x="1943100" y="3867150"/>
          <a:ext cx="14401800" cy="3810000"/>
        </p:xfrm>
        <a:graphic>
          <a:graphicData uri="http://schemas.openxmlformats.org/drawingml/2006/table">
            <a:tbl>
              <a:tblPr/>
              <a:tblGrid>
                <a:gridCol w="2806700">
                  <a:extLst>
                    <a:ext uri="{9D8B030D-6E8A-4147-A177-3AD203B41FA5}">
                      <a16:colId xmlns:a16="http://schemas.microsoft.com/office/drawing/2014/main" val="630345926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428396159"/>
                    </a:ext>
                  </a:extLst>
                </a:gridCol>
                <a:gridCol w="6261100">
                  <a:extLst>
                    <a:ext uri="{9D8B030D-6E8A-4147-A177-3AD203B41FA5}">
                      <a16:colId xmlns:a16="http://schemas.microsoft.com/office/drawing/2014/main" val="3503013584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세부사항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비고</a:t>
                      </a: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16004"/>
                  </a:ext>
                </a:extLst>
              </a:tr>
              <a:tr h="89535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>
                          <a:solidFill>
                            <a:srgbClr val="FFFFFF"/>
                          </a:solidFill>
                          <a:ea typeface="S-Core Dream 5 Medium"/>
                        </a:rPr>
                        <a:t>출처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D8D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AI Hub-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이상행동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CCTV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영상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중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"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주취행동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"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이상행동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: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평소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상태나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상황과는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다른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어떤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이상이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발생</a:t>
                      </a:r>
                      <a:endParaRPr lang="en-US" sz="110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CCTV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데이터에서는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범죄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or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사고</a:t>
                      </a: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발생</a:t>
                      </a:r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10325"/>
                  </a:ext>
                </a:extLst>
              </a:tr>
              <a:tr h="99695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영상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사이즈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프레임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3840*2160, 30fps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116154"/>
                  </a:ext>
                </a:extLst>
              </a:tr>
              <a:tr h="13081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총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영상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시간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 </a:t>
                      </a:r>
                      <a:endParaRPr lang="en-US" sz="1100" dirty="0"/>
                    </a:p>
                    <a:p>
                      <a:pPr lvl="0" algn="ctr">
                        <a:lnSpc>
                          <a:spcPct val="107899"/>
                        </a:lnSpc>
                      </a:pP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및</a:t>
                      </a:r>
                      <a:r>
                        <a:rPr lang="en-US" sz="2500" b="0" i="0" u="none" strike="noStrike" dirty="0">
                          <a:solidFill>
                            <a:srgbClr val="FFFFFF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500" b="0" i="0" u="none" strike="noStrike" dirty="0">
                          <a:solidFill>
                            <a:srgbClr val="FFFFFF"/>
                          </a:solidFill>
                          <a:ea typeface="S-Core Dream 5 Medium"/>
                        </a:rPr>
                        <a:t>개수</a:t>
                      </a: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84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>
                          <a:solidFill>
                            <a:srgbClr val="002841"/>
                          </a:solidFill>
                          <a:latin typeface="S-Core Dream 5 Medium"/>
                        </a:rPr>
                        <a:t>104:20:37, 1262</a:t>
                      </a:r>
                      <a:r>
                        <a:rPr lang="ko-KR" sz="2000" b="0" i="0" u="none" strike="noStrike">
                          <a:solidFill>
                            <a:srgbClr val="002841"/>
                          </a:solidFill>
                          <a:ea typeface="S-Core Dream 5 Medium"/>
                        </a:rPr>
                        <a:t>개</a:t>
                      </a:r>
                      <a:endParaRPr lang="en-US" sz="110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실내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실외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/</a:t>
                      </a:r>
                      <a:r>
                        <a:rPr lang="ko-KR" sz="2000" b="0" i="0" u="none" strike="noStrike" dirty="0" err="1">
                          <a:solidFill>
                            <a:srgbClr val="002841"/>
                          </a:solidFill>
                          <a:ea typeface="S-Core Dream 5 Medium"/>
                        </a:rPr>
                        <a:t>크로마키로</a:t>
                      </a:r>
                      <a:r>
                        <a:rPr lang="en-US" sz="2000" b="0" i="0" u="none" strike="noStrike" dirty="0">
                          <a:solidFill>
                            <a:srgbClr val="002841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000" b="0" i="0" u="none" strike="noStrike" dirty="0">
                          <a:solidFill>
                            <a:srgbClr val="002841"/>
                          </a:solidFill>
                          <a:ea typeface="S-Core Dream 5 Medium"/>
                        </a:rPr>
                        <a:t>구분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1389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562100"/>
            <a:ext cx="8001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전처리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for </a:t>
            </a:r>
            <a:r>
              <a:rPr lang="en-US" sz="5500" b="1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K</a:t>
            </a:r>
            <a:r>
              <a:rPr lang="en-US" sz="5500" b="1" u="none" strike="noStrike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eypoint</a:t>
            </a:r>
            <a:endParaRPr lang="en-US" sz="5500" b="1" u="none" strike="noStrike" spc="-20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33500" y="3149600"/>
            <a:ext cx="65659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900" b="1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주취</a:t>
            </a:r>
            <a:r>
              <a:rPr lang="en-US" altLang="ko-KR" sz="29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9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행동</a:t>
            </a:r>
            <a:r>
              <a:rPr lang="ko-KR" sz="29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의</a:t>
            </a:r>
            <a:r>
              <a:rPr lang="en-US" sz="29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정의</a:t>
            </a:r>
          </a:p>
          <a:p>
            <a:pPr lvl="0" algn="l">
              <a:lnSpc>
                <a:spcPct val="124499"/>
              </a:lnSpc>
            </a:pPr>
            <a:r>
              <a:rPr lang="en-US" sz="29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- </a:t>
            </a:r>
            <a:r>
              <a:rPr lang="ko-KR" sz="2900" u="none" strike="noStrike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비틀거림</a:t>
            </a:r>
            <a:r>
              <a:rPr lang="ko-KR" sz="29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과</a:t>
            </a:r>
            <a:r>
              <a:rPr lang="en-US" sz="29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주저앉음</a:t>
            </a:r>
            <a:r>
              <a:rPr lang="ko-KR" sz="29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이</a:t>
            </a:r>
            <a:r>
              <a:rPr lang="en-US" sz="29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나타나는</a:t>
            </a:r>
            <a:r>
              <a:rPr lang="en-US" sz="2900" u="none" strike="noStrike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900" u="none" strike="noStrike" dirty="0">
                <a:solidFill>
                  <a:srgbClr val="002841"/>
                </a:solidFill>
                <a:ea typeface="Pretendard" panose="02000503000000020004" pitchFamily="2" charset="-127"/>
              </a:rPr>
              <a:t>행동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7289800"/>
            <a:ext cx="67691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주저앉음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(sit down)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-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바닥에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몸을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흔들거리며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앉아있거나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쪼그려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앉아있는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행위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-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단순히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의자에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앉는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것은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주저앉음으로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간주하지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않음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02850" y="4445000"/>
            <a:ext cx="6985000" cy="262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XML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문서를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기준으로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영상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데이터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속에서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ko-KR" sz="2800" b="1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주취</a:t>
            </a:r>
            <a:r>
              <a:rPr lang="en-US" alt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행동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(drunken)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이라는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event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발생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시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</a:p>
          <a:p>
            <a:pPr lvl="0" algn="l">
              <a:lnSpc>
                <a:spcPct val="124499"/>
              </a:lnSpc>
            </a:pP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그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세부</a:t>
            </a:r>
            <a:r>
              <a:rPr lang="en-US" alt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행위인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"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비틀거림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"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과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"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주저앉음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"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이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나타나는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frame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구간을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편집</a:t>
            </a:r>
            <a:r>
              <a:rPr lang="ko-KR" sz="28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하여</a:t>
            </a:r>
            <a:r>
              <a:rPr lang="en-US" sz="28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800" b="1" u="none" strike="noStrike" spc="-100" dirty="0" err="1">
                <a:solidFill>
                  <a:srgbClr val="002841"/>
                </a:solidFill>
                <a:latin typeface="Pretendard" panose="02000503000000020004" pitchFamily="2" charset="-127"/>
              </a:rPr>
              <a:t>keypoint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추출</a:t>
            </a:r>
            <a:r>
              <a:rPr lang="en-US" sz="28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8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예정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DCA4EB34-1F1A-5747-8DBE-9A9D5EA5E5E4}"/>
              </a:ext>
            </a:extLst>
          </p:cNvPr>
          <p:cNvSpPr txBox="1"/>
          <p:nvPr/>
        </p:nvSpPr>
        <p:spPr>
          <a:xfrm>
            <a:off x="1333500" y="5113696"/>
            <a:ext cx="7912100" cy="18376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altLang="en-US" sz="2300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비틀거림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</a:t>
            </a:r>
            <a:r>
              <a:rPr lang="en-US" sz="2300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totter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altLang="ko-KR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바로 걷지 못하고 몸을 양 옆으로 흔들거리며 서 있거나 걸어가는 행위</a:t>
            </a:r>
            <a:endParaRPr lang="en-US" altLang="ko-KR" sz="2300" u="none" strike="noStrike" spc="-100" dirty="0">
              <a:solidFill>
                <a:srgbClr val="00284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24499"/>
              </a:lnSpc>
            </a:pPr>
            <a:r>
              <a:rPr lang="en-US" alt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- </a:t>
            </a:r>
            <a:r>
              <a:rPr lang="ko-KR" altLang="en-US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스스로 걷지 못하고 몸을 부축 받으며 걸어가는 행위</a:t>
            </a:r>
            <a:endParaRPr lang="ko-KR" sz="2300" u="none" strike="noStrike" spc="-100" dirty="0">
              <a:solidFill>
                <a:srgbClr val="002841"/>
              </a:solidFill>
              <a:ea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562100"/>
            <a:ext cx="80010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844800"/>
            <a:ext cx="8242300" cy="577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데이터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전처리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for </a:t>
            </a:r>
            <a:r>
              <a:rPr lang="en-US" sz="5500" b="1" u="none" strike="noStrike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keypoint</a:t>
            </a:r>
            <a:endParaRPr lang="en-US" sz="5500" b="1" u="none" strike="noStrike" spc="-20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A0A97C-45FA-F94E-B73C-110E3205D489}"/>
              </a:ext>
            </a:extLst>
          </p:cNvPr>
          <p:cNvGrpSpPr/>
          <p:nvPr/>
        </p:nvGrpSpPr>
        <p:grpSpPr>
          <a:xfrm>
            <a:off x="2019300" y="2286000"/>
            <a:ext cx="5067300" cy="6667500"/>
            <a:chOff x="2019300" y="2286000"/>
            <a:chExt cx="5384800" cy="70485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9300" y="2286000"/>
              <a:ext cx="5384800" cy="7048500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0E3AA1E1-1E68-2F48-A9C6-4659165A47FC}"/>
                </a:ext>
              </a:extLst>
            </p:cNvPr>
            <p:cNvSpPr/>
            <p:nvPr/>
          </p:nvSpPr>
          <p:spPr>
            <a:xfrm>
              <a:off x="4114800" y="2476500"/>
              <a:ext cx="838200" cy="3683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39BC79A-CD66-684C-B24A-AD9850FCC541}"/>
                </a:ext>
              </a:extLst>
            </p:cNvPr>
            <p:cNvSpPr/>
            <p:nvPr/>
          </p:nvSpPr>
          <p:spPr>
            <a:xfrm>
              <a:off x="4114800" y="8267700"/>
              <a:ext cx="914400" cy="3556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174DA0A-9236-F44F-BC24-CB53F3E01240}"/>
              </a:ext>
            </a:extLst>
          </p:cNvPr>
          <p:cNvSpPr txBox="1"/>
          <p:nvPr/>
        </p:nvSpPr>
        <p:spPr>
          <a:xfrm>
            <a:off x="3600450" y="9105900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&lt;XML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문서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&gt;</a:t>
            </a:r>
            <a:endParaRPr kumimoji="1"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CC630-2AA7-354F-8B25-E5FE9116EE9F}"/>
              </a:ext>
            </a:extLst>
          </p:cNvPr>
          <p:cNvSpPr txBox="1"/>
          <p:nvPr/>
        </p:nvSpPr>
        <p:spPr>
          <a:xfrm>
            <a:off x="10579100" y="9046517"/>
            <a:ext cx="537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&lt;“</a:t>
            </a:r>
            <a:r>
              <a:rPr kumimoji="1" lang="ko-KR" altLang="en-US" sz="24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주취행동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”</a:t>
            </a:r>
            <a:r>
              <a:rPr kumimoji="1" lang="ko-KR" altLang="en-US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기반 편집된 동영상 </a:t>
            </a:r>
            <a:r>
              <a:rPr kumimoji="1" lang="en-US" altLang="ko-KR" sz="24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image&gt;</a:t>
            </a:r>
            <a:endParaRPr kumimoji="1" lang="ko-KR" altLang="en-US" sz="24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13004800" cy="25400"/>
          </a:xfrm>
          <a:prstGeom prst="rect">
            <a:avLst/>
          </a:prstGeom>
          <a:ln>
            <a:solidFill>
              <a:srgbClr val="E5E8EB"/>
            </a:solidFill>
          </a:ln>
        </p:spPr>
      </p:pic>
      <p:sp>
        <p:nvSpPr>
          <p:cNvPr id="5" name="TextBox 5"/>
          <p:cNvSpPr txBox="1"/>
          <p:nvPr/>
        </p:nvSpPr>
        <p:spPr>
          <a:xfrm>
            <a:off x="1079500" y="977900"/>
            <a:ext cx="48641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400" b="1" u="none" strike="noStrike" spc="-1400">
                <a:solidFill>
                  <a:srgbClr val="E5E8EB"/>
                </a:solidFill>
                <a:latin typeface="Pretendard SemiBold" panose="02000503000000020004" pitchFamily="2" charset="-127"/>
              </a:rPr>
              <a:t>04.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5892800"/>
            <a:ext cx="85344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현재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진행</a:t>
            </a:r>
            <a:r>
              <a:rPr lang="ko-KR" altLang="en-US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상황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57600"/>
            <a:ext cx="9664700" cy="448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1035050"/>
            <a:ext cx="8978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Detection - Yolov8n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6000" y="4584700"/>
            <a:ext cx="60071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640*640 resize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50epochs, </a:t>
            </a:r>
            <a:r>
              <a:rPr lang="en-US" sz="2300" u="none" strike="noStrike" spc="-100" err="1">
                <a:solidFill>
                  <a:srgbClr val="002841"/>
                </a:solidFill>
                <a:latin typeface="Pretendard" panose="02000503000000020004" pitchFamily="2" charset="-127"/>
              </a:rPr>
              <a:t>batch_size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= 16, default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class: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일반차량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- 2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문제점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학습</a:t>
            </a:r>
            <a:r>
              <a:rPr lang="ko-KR" altLang="en-US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데이터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대부분이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클로즈업</a:t>
            </a:r>
          </a:p>
          <a:p>
            <a:pPr marL="1168400" lvl="4" algn="l">
              <a:lnSpc>
                <a:spcPct val="124499"/>
              </a:lnSpc>
              <a:buClr>
                <a:srgbClr val="002841"/>
              </a:buClr>
            </a:pPr>
            <a:r>
              <a:rPr lang="ko-KR" alt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altLang="ko-KR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-</a:t>
            </a:r>
            <a:r>
              <a:rPr lang="ko-KR" alt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overfitting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개선책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실제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u="none" strike="noStrike" spc="-100" err="1">
                <a:solidFill>
                  <a:srgbClr val="002841"/>
                </a:solidFill>
                <a:latin typeface="Pretendard" panose="02000503000000020004" pitchFamily="2" charset="-127"/>
              </a:rPr>
              <a:t>cctv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영상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프레임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이미지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6000" y="3670300"/>
            <a:ext cx="212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 1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차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학습</a:t>
            </a:r>
            <a:r>
              <a:rPr lang="ko-KR" altLang="en-US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결과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D88F622-0599-DF46-92BA-95DDEC8BD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300" y="1547683"/>
            <a:ext cx="9082800" cy="288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2997200"/>
            <a:ext cx="61722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5400" y="1117600"/>
            <a:ext cx="8978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Detection - Yolov8n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88500" y="2984500"/>
            <a:ext cx="6565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2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차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학습</a:t>
            </a:r>
            <a:r>
              <a:rPr lang="en-US" alt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결과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- </a:t>
            </a:r>
            <a:r>
              <a:rPr lang="en-US" sz="3200" b="1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CCTV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각도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이미지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88500" y="3987800"/>
            <a:ext cx="8128000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640*640 resize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50epochs, </a:t>
            </a:r>
            <a:r>
              <a:rPr lang="en-US" sz="2300" u="none" strike="noStrike" spc="-100" err="1">
                <a:solidFill>
                  <a:srgbClr val="002841"/>
                </a:solidFill>
                <a:latin typeface="Pretendard" panose="02000503000000020004" pitchFamily="2" charset="-127"/>
              </a:rPr>
              <a:t>batch_size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= 16, default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class: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일반차량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사람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이륜차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결과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1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차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학습보다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더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나은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추론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결과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문제점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"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"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문을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닫았을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"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일반차량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"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되는데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시퀀스를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인지할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추가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u="none" strike="noStrike" spc="-100" err="1">
                <a:solidFill>
                  <a:srgbClr val="002841"/>
                </a:solidFill>
                <a:latin typeface="Pretendard" panose="02000503000000020004" pitchFamily="2" charset="-127"/>
              </a:rPr>
              <a:t>bbox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필요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개선책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 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   1)"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"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상태의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차량에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"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일반차량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"  </a:t>
            </a:r>
            <a:r>
              <a:rPr lang="en-US" sz="2300" u="none" strike="noStrike" err="1">
                <a:solidFill>
                  <a:srgbClr val="002841"/>
                </a:solidFill>
                <a:latin typeface="Pretendard" panose="02000503000000020004" pitchFamily="2" charset="-127"/>
              </a:rPr>
              <a:t>bbox</a:t>
            </a:r>
            <a:r>
              <a:rPr lang="ko-KR" sz="2300" u="none" strike="noStrike" err="1">
                <a:solidFill>
                  <a:srgbClr val="002841"/>
                </a:solidFill>
                <a:ea typeface="Pretendard" panose="02000503000000020004" pitchFamily="2" charset="-127"/>
              </a:rPr>
              <a:t>를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추가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   2)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다른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좌석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열었을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때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운전석으로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오인할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경우를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규제하기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       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위해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"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다른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좌석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열림</a:t>
            </a:r>
            <a:r>
              <a:rPr lang="en-US" sz="2300" u="none" strike="noStrike">
                <a:solidFill>
                  <a:srgbClr val="002841"/>
                </a:solidFill>
                <a:latin typeface="Pretendard" panose="02000503000000020004" pitchFamily="2" charset="-127"/>
              </a:rPr>
              <a:t>" class </a:t>
            </a:r>
            <a:r>
              <a:rPr lang="ko-KR" sz="2300" u="none" strike="noStrike">
                <a:solidFill>
                  <a:srgbClr val="002841"/>
                </a:solidFill>
                <a:ea typeface="Pretendard" panose="02000503000000020004" pitchFamily="2" charset="-127"/>
              </a:rPr>
              <a:t>추가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F1CCCDD-46D8-5244-AC50-8197824BA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205" y="1577716"/>
            <a:ext cx="9082800" cy="288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2997200"/>
            <a:ext cx="61722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988929"/>
            <a:ext cx="8978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Detection - Yolov8n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45600" y="3015226"/>
            <a:ext cx="84709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3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차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학습</a:t>
            </a:r>
            <a:r>
              <a:rPr lang="en-US" alt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결과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– </a:t>
            </a:r>
            <a:r>
              <a:rPr lang="en-US" sz="3200" b="1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CCTV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각도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이미지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 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및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  </a:t>
            </a:r>
            <a:r>
              <a:rPr lang="en-US" sz="3200" b="1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B</a:t>
            </a:r>
            <a:r>
              <a:rPr lang="en-US" sz="3200" b="1" u="none" strike="noStrike" spc="-200" err="1">
                <a:solidFill>
                  <a:srgbClr val="002841"/>
                </a:solidFill>
                <a:latin typeface="Pretendard SemiBold" panose="02000503000000020004" pitchFamily="2" charset="-127"/>
              </a:rPr>
              <a:t>box</a:t>
            </a:r>
            <a:r>
              <a:rPr lang="en-US" sz="32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, Class </a:t>
            </a:r>
            <a:r>
              <a:rPr lang="ko-KR" sz="32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추가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45600" y="4432300"/>
            <a:ext cx="81280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640*640 resize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50epochs, </a:t>
            </a:r>
            <a:r>
              <a:rPr lang="en-US" sz="2300" u="none" strike="noStrike" spc="-100" err="1">
                <a:solidFill>
                  <a:srgbClr val="002841"/>
                </a:solidFill>
                <a:latin typeface="Pretendard" panose="02000503000000020004" pitchFamily="2" charset="-127"/>
              </a:rPr>
              <a:t>batch_size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= 16, default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설정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class: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문열림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일반차량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사람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/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이륜차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/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다른좌석열림</a:t>
            </a:r>
            <a:endParaRPr lang="ko-KR" sz="2300" u="none" strike="noStrike" spc="-100">
              <a:solidFill>
                <a:srgbClr val="002841"/>
              </a:solidFill>
              <a:ea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결과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운전석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문열림에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대해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더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명확해짐</a:t>
            </a:r>
            <a:endParaRPr lang="ko-KR" sz="2300" u="none" strike="noStrike" spc="-100">
              <a:solidFill>
                <a:srgbClr val="002841"/>
              </a:solidFill>
              <a:ea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개선방향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   -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모델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변경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더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큰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모델이나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yolo11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   -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이미지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사이즈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변경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더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크게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변경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시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작은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변화도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포착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가능성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⬆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   -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이미지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증강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gray scale, rotation, brightness  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E9A2673-D6A3-A442-A840-B938864E5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300" y="1407026"/>
            <a:ext cx="9082800" cy="288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1600" y="988929"/>
            <a:ext cx="8978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Pose Estimation</a:t>
            </a:r>
            <a:r>
              <a:rPr lang="ko-KR" alt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en-US" altLang="ko-KR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&amp;</a:t>
            </a:r>
            <a:r>
              <a:rPr lang="ko-KR" alt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en-US" altLang="ko-KR" sz="5500" b="1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Track</a:t>
            </a:r>
            <a:endParaRPr lang="en-US" sz="5500" b="1" u="none" strike="noStrike" spc="-20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00200" y="2952915"/>
            <a:ext cx="7987511" cy="63451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XML 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문서 기반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＂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비틀거림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”,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“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주저앉음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”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구간 편집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Yolo Pose </a:t>
            </a:r>
            <a:r>
              <a:rPr lang="ko-KR" altLang="en-US" sz="2600" spc="-2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를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이용하여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 point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추출 예정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일반인과 </a:t>
            </a:r>
            <a:r>
              <a:rPr lang="ko-KR" altLang="en-US" sz="2600" spc="-2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주취자의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17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개의  </a:t>
            </a:r>
            <a:r>
              <a:rPr lang="en-US" altLang="ko-KR" sz="2600" spc="-2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의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x, y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좌표 추출하여 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      가장 많은 변화를 가지는 주요 </a:t>
            </a:r>
            <a:r>
              <a:rPr lang="en-US" altLang="ko-KR" sz="2600" spc="-2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찾기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객체 추적하여 </a:t>
            </a:r>
            <a:r>
              <a:rPr lang="en-US" altLang="ko-KR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ID </a:t>
            </a:r>
            <a:r>
              <a:rPr lang="ko-KR" altLang="en-US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부여 시 겹침 문제로 </a:t>
            </a:r>
            <a:r>
              <a:rPr lang="en-US" altLang="ko-KR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ID</a:t>
            </a:r>
            <a:r>
              <a:rPr lang="ko-KR" altLang="en-US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변경 문제</a:t>
            </a:r>
            <a:endParaRPr lang="en-US" altLang="ko-KR" sz="2600" u="none" strike="noStrike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lvl="0" algn="l">
              <a:lnSpc>
                <a:spcPct val="150000"/>
              </a:lnSpc>
            </a:pPr>
            <a:r>
              <a:rPr lang="ko-KR" altLang="en-US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       </a:t>
            </a:r>
            <a:r>
              <a:rPr lang="en-US" altLang="ko-KR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lang="ko-KR" altLang="en-US" sz="2600" u="none" strike="noStrike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Re ID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모델 탐색 및 적용 고민 중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좌표 정규화 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en-US" altLang="ko-KR" sz="2600" spc="-2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lang="en-US" altLang="ko-KR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altLang="en-US" sz="2600" spc="-2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왼쪽 하단을 기준으로 정규화 예정</a:t>
            </a: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6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539750" lvl="0" indent="-539750" algn="l">
              <a:lnSpc>
                <a:spcPct val="150000"/>
              </a:lnSpc>
            </a:pPr>
            <a:r>
              <a:rPr lang="ko-KR" altLang="en-US" sz="2800" dirty="0">
                <a:solidFill>
                  <a:srgbClr val="1D1C1D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</a:t>
            </a:r>
            <a:endParaRPr lang="en-US" altLang="ko-KR" sz="2800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57200" lvl="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sz="2600" u="none" strike="noStrike" spc="-2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E9A2673-D6A3-A442-A840-B938864E5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300" y="1407027"/>
            <a:ext cx="8722800" cy="276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FF57B-67B1-654C-9C47-6F13808E4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6996" y="2955956"/>
            <a:ext cx="1384396" cy="2021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0FA9F03-F9D5-AD41-8C59-C4F70E394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8568" y="2974834"/>
            <a:ext cx="1365939" cy="19473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161DE2-962A-4947-A373-81F4C6D91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0999" y="2977258"/>
            <a:ext cx="1412085" cy="19658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9E7CE1A-FD85-944F-8375-60E478E5D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8735" y="2974833"/>
            <a:ext cx="1402855" cy="19473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68265E0-F627-9D43-ADC6-F1A4649F2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6478" y="5415564"/>
            <a:ext cx="1133975" cy="26430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464AA0-1B47-3F4E-BB86-9DEE5164D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1755" y="5409939"/>
            <a:ext cx="1029301" cy="25819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9AA5B9-AD25-514B-9A4F-692F1AAB69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74757" y="5401904"/>
            <a:ext cx="1011854" cy="24947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3A1950-4A60-0C44-88F9-5DC072C09D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82722" y="5386067"/>
            <a:ext cx="1038023" cy="2529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5D03E6-1E5A-3C4B-81BA-A98FB9996A4E}"/>
              </a:ext>
            </a:extLst>
          </p:cNvPr>
          <p:cNvSpPr txBox="1"/>
          <p:nvPr/>
        </p:nvSpPr>
        <p:spPr>
          <a:xfrm>
            <a:off x="10350499" y="5143500"/>
            <a:ext cx="129958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700" b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일반인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D6CB74-A816-C24E-B5D2-3A002C4C927B}"/>
              </a:ext>
            </a:extLst>
          </p:cNvPr>
          <p:cNvSpPr txBox="1"/>
          <p:nvPr/>
        </p:nvSpPr>
        <p:spPr>
          <a:xfrm>
            <a:off x="11796477" y="8282874"/>
            <a:ext cx="11339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700" b="1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</a:t>
            </a:r>
            <a:endParaRPr kumimoji="1" lang="ko-KR" altLang="en-US" sz="2700" b="1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9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  <a:solidFill>
            <a:srgbClr val="002841"/>
          </a:solidFill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13004800" cy="25400"/>
          </a:xfrm>
          <a:prstGeom prst="rect">
            <a:avLst/>
          </a:prstGeom>
          <a:ln>
            <a:solidFill>
              <a:srgbClr val="E5E8EB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1079500" y="990600"/>
            <a:ext cx="48641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400" b="1" u="none" strike="noStrike" spc="-1400">
                <a:solidFill>
                  <a:srgbClr val="E5E8EB"/>
                </a:solidFill>
                <a:latin typeface="Pretendard SemiBold" panose="02000503000000020004" pitchFamily="2" charset="-127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9500" y="5892800"/>
            <a:ext cx="106807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주제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및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선정</a:t>
            </a:r>
            <a:r>
              <a:rPr lang="en-US" alt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5AF15718-E1CA-D34C-B408-68FF528D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562100"/>
            <a:ext cx="8001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spc="-200" dirty="0" err="1">
                <a:solidFill>
                  <a:srgbClr val="002841"/>
                </a:solidFill>
                <a:latin typeface="Pretendard SemiBold" panose="02000503000000020004" pitchFamily="2" charset="-127"/>
              </a:rPr>
              <a:t>K</a:t>
            </a:r>
            <a:r>
              <a:rPr lang="en-US" sz="5500" b="1" u="none" strike="noStrike" spc="-200" dirty="0" err="1">
                <a:solidFill>
                  <a:srgbClr val="002841"/>
                </a:solidFill>
                <a:latin typeface="Pretendard SemiBold" panose="02000503000000020004" pitchFamily="2" charset="-127"/>
              </a:rPr>
              <a:t>eypoint</a:t>
            </a: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 정규화 작업 </a:t>
            </a:r>
            <a:r>
              <a:rPr lang="en-US" altLang="ko-KR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1</a:t>
            </a:r>
            <a:r>
              <a:rPr lang="ko-KR" altLang="en-US" sz="5500" b="1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안</a:t>
            </a: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endParaRPr lang="en-US" sz="5500" b="1" u="none" strike="noStrike" spc="-200" dirty="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4C3C27-AEF4-7044-B6AD-726E4F63B284}"/>
              </a:ext>
            </a:extLst>
          </p:cNvPr>
          <p:cNvSpPr txBox="1"/>
          <p:nvPr/>
        </p:nvSpPr>
        <p:spPr>
          <a:xfrm>
            <a:off x="9549080" y="4139155"/>
            <a:ext cx="139786" cy="4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27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B4B7E-FD1C-F142-95CC-363990ECEEC7}"/>
              </a:ext>
            </a:extLst>
          </p:cNvPr>
          <p:cNvSpPr txBox="1"/>
          <p:nvPr/>
        </p:nvSpPr>
        <p:spPr>
          <a:xfrm>
            <a:off x="10744200" y="3207517"/>
            <a:ext cx="6090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lang="ko-KR" altLang="en-US" sz="28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좌측 상단을 기준으로 </a:t>
            </a:r>
            <a:r>
              <a:rPr lang="ko-KR" altLang="en-US" sz="28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좌표값</a:t>
            </a:r>
            <a:r>
              <a:rPr lang="ko-KR" altLang="en-US" sz="28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정규화</a:t>
            </a:r>
            <a:endParaRPr lang="en-US" altLang="ko-KR" sz="28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B7B47-8542-6045-BB96-B183A403D4AF}"/>
              </a:ext>
            </a:extLst>
          </p:cNvPr>
          <p:cNvSpPr txBox="1"/>
          <p:nvPr/>
        </p:nvSpPr>
        <p:spPr>
          <a:xfrm>
            <a:off x="10896600" y="4097512"/>
            <a:ext cx="6090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)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Track</a:t>
            </a:r>
            <a:r>
              <a:rPr kumimoji="1" lang="ko-KR" altLang="en-US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으로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객체 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ID 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부여</a:t>
            </a:r>
            <a:endParaRPr kumimoji="1" lang="en-US" altLang="ko-KR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l"/>
            <a:endParaRPr kumimoji="1" lang="en-US" altLang="ko-KR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l"/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기준으로 </a:t>
            </a:r>
            <a:r>
              <a:rPr kumimoji="1" lang="en-US" altLang="ko-KR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추출</a:t>
            </a:r>
            <a:endParaRPr kumimoji="1" lang="en-US" altLang="ko-KR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l"/>
            <a:endParaRPr kumimoji="1" lang="en-US" altLang="ko-KR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1341438" indent="-1341438" algn="l"/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3) </a:t>
            </a:r>
            <a:r>
              <a:rPr kumimoji="1" lang="ko-KR" altLang="en-US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빨간점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: </a:t>
            </a:r>
            <a:r>
              <a:rPr kumimoji="1" lang="en-US" altLang="ko-KR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Bbox</a:t>
            </a:r>
            <a:r>
              <a:rPr kumimoji="1" lang="en-US" altLang="ko-KR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24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좌측 상단 기준으로 정규화된 </a:t>
            </a:r>
            <a:r>
              <a:rPr kumimoji="1" lang="ko-KR" altLang="en-US" sz="2400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좌표값</a:t>
            </a:r>
            <a:endParaRPr kumimoji="1" lang="en-US" altLang="ko-KR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285750" indent="-285750" algn="l">
              <a:buFont typeface="Wingdings" pitchFamily="2" charset="2"/>
              <a:buChar char="l"/>
            </a:pPr>
            <a:endParaRPr kumimoji="1" lang="ko-KR" altLang="en-US" sz="2400" dirty="0">
              <a:solidFill>
                <a:srgbClr val="00284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B18293-6FA6-D840-9E5A-4E22827FF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34" y="3207517"/>
            <a:ext cx="8453065" cy="47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3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06EE9F5B-47E0-3D4C-9F36-8F92617F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008B6C8-B05B-844B-972C-8FD7DFD017EF}"/>
              </a:ext>
            </a:extLst>
          </p:cNvPr>
          <p:cNvSpPr txBox="1"/>
          <p:nvPr/>
        </p:nvSpPr>
        <p:spPr>
          <a:xfrm>
            <a:off x="4489381" y="3276914"/>
            <a:ext cx="46114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AutoNum type="arabicParenR"/>
            </a:pPr>
            <a:r>
              <a:rPr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11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번과 </a:t>
            </a:r>
            <a:r>
              <a:rPr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12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중간 </a:t>
            </a:r>
            <a:r>
              <a:rPr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좌표값을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기준으로 </a:t>
            </a:r>
            <a:r>
              <a:rPr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좌표 변환</a:t>
            </a: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buAutoNum type="arabicParenR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buAutoNum type="arabicParenR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buAutoNum type="arabicParenR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buAutoNum type="arabicParenR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514350" indent="-514350">
              <a:buAutoNum type="arabicParenR"/>
            </a:pPr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700" y="1562100"/>
            <a:ext cx="80010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77900" y="10541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500" b="1" spc="-200" dirty="0" err="1">
                <a:solidFill>
                  <a:srgbClr val="002841"/>
                </a:solidFill>
                <a:latin typeface="Pretendard SemiBold" panose="02000503000000020004" pitchFamily="2" charset="-127"/>
              </a:rPr>
              <a:t>K</a:t>
            </a:r>
            <a:r>
              <a:rPr lang="en-US" sz="5500" b="1" u="none" strike="noStrike" spc="-200" dirty="0" err="1">
                <a:solidFill>
                  <a:srgbClr val="002841"/>
                </a:solidFill>
                <a:latin typeface="Pretendard SemiBold" panose="02000503000000020004" pitchFamily="2" charset="-127"/>
              </a:rPr>
              <a:t>eypoint</a:t>
            </a: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 정규화 작업 </a:t>
            </a:r>
            <a:r>
              <a:rPr lang="en-US" altLang="ko-KR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2</a:t>
            </a:r>
            <a:r>
              <a:rPr lang="ko-KR" altLang="en-US" sz="5500" b="1" u="none" strike="noStrike" spc="-200" dirty="0">
                <a:solidFill>
                  <a:srgbClr val="002841"/>
                </a:solidFill>
                <a:latin typeface="Pretendard SemiBold" panose="02000503000000020004" pitchFamily="2" charset="-127"/>
              </a:rPr>
              <a:t>안 </a:t>
            </a:r>
            <a:endParaRPr lang="en-US" sz="5500" b="1" u="none" strike="noStrike" spc="-200" dirty="0">
              <a:solidFill>
                <a:srgbClr val="002841"/>
              </a:solidFill>
              <a:latin typeface="Pretendard SemiBold" panose="02000503000000020004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DF45E21-84A1-244D-B410-776DE283B8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85" t="2508" r="8580" b="357"/>
          <a:stretch/>
        </p:blipFill>
        <p:spPr>
          <a:xfrm rot="21232135">
            <a:off x="1591858" y="3648887"/>
            <a:ext cx="2344148" cy="52911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4C3C27-AEF4-7044-B6AD-726E4F63B284}"/>
              </a:ext>
            </a:extLst>
          </p:cNvPr>
          <p:cNvSpPr txBox="1"/>
          <p:nvPr/>
        </p:nvSpPr>
        <p:spPr>
          <a:xfrm>
            <a:off x="1262949" y="4117272"/>
            <a:ext cx="155092" cy="46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sz="27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29204DA-F5CB-8B45-9B75-75EC8DFCB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472" y="4407489"/>
            <a:ext cx="3587781" cy="2006568"/>
          </a:xfrm>
          <a:prstGeom prst="rect">
            <a:avLst/>
          </a:prstGeom>
          <a:solidFill>
            <a:srgbClr val="D8D8D9"/>
          </a:solidFill>
        </p:spPr>
      </p:pic>
      <p:cxnSp>
        <p:nvCxnSpPr>
          <p:cNvPr id="29" name="연결선: 구부러짐 16">
            <a:extLst>
              <a:ext uri="{FF2B5EF4-FFF2-40B4-BE49-F238E27FC236}">
                <a16:creationId xmlns:a16="http://schemas.microsoft.com/office/drawing/2014/main" id="{306A27A1-243E-D844-8CF7-F0ED45F58A97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2684834" y="6330208"/>
            <a:ext cx="1980422" cy="1233277"/>
          </a:xfrm>
          <a:prstGeom prst="curvedConnector3">
            <a:avLst>
              <a:gd name="adj1" fmla="val 78675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9B4B7E-FD1C-F142-95CC-363990ECEEC7}"/>
              </a:ext>
            </a:extLst>
          </p:cNvPr>
          <p:cNvSpPr txBox="1"/>
          <p:nvPr/>
        </p:nvSpPr>
        <p:spPr>
          <a:xfrm>
            <a:off x="977900" y="2339538"/>
            <a:ext cx="9188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주취자는</a:t>
            </a:r>
            <a:r>
              <a:rPr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팔과 다리</a:t>
            </a:r>
            <a:r>
              <a:rPr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,</a:t>
            </a:r>
            <a:r>
              <a:rPr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그리고 머리의 움직임이 일반인과 다르다</a:t>
            </a:r>
            <a:r>
              <a:rPr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47B86-753B-D24F-AB3A-1A480C738C98}"/>
              </a:ext>
            </a:extLst>
          </p:cNvPr>
          <p:cNvSpPr txBox="1"/>
          <p:nvPr/>
        </p:nvSpPr>
        <p:spPr>
          <a:xfrm>
            <a:off x="4707826" y="7077334"/>
            <a:ext cx="4871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머리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팔</a:t>
            </a:r>
            <a:r>
              <a:rPr kumimoji="1" lang="en-US" altLang="ko-KR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다리의 </a:t>
            </a:r>
            <a:r>
              <a:rPr kumimoji="1" lang="ko-KR" altLang="en-US" sz="27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변화량에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가중을 </a:t>
            </a:r>
            <a:endParaRPr kumimoji="1" lang="en-US" altLang="ko-KR" sz="27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부여하기 위한 중심점</a:t>
            </a:r>
            <a:endParaRPr kumimoji="1" lang="ja-JP" altLang="en-US" sz="2700" dirty="0">
              <a:latin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3" name="그림 32" descr="transparent_image">
            <a:extLst>
              <a:ext uri="{FF2B5EF4-FFF2-40B4-BE49-F238E27FC236}">
                <a16:creationId xmlns:a16="http://schemas.microsoft.com/office/drawing/2014/main" id="{C11AA0D2-046B-3B4B-92C4-FE1497E97A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40" y="3279120"/>
            <a:ext cx="2574257" cy="5217111"/>
          </a:xfrm>
          <a:prstGeom prst="rect">
            <a:avLst/>
          </a:prstGeom>
        </p:spPr>
      </p:pic>
      <p:pic>
        <p:nvPicPr>
          <p:cNvPr id="34" name="그림 33" descr="transparent_image">
            <a:extLst>
              <a:ext uri="{FF2B5EF4-FFF2-40B4-BE49-F238E27FC236}">
                <a16:creationId xmlns:a16="http://schemas.microsoft.com/office/drawing/2014/main" id="{B07E1C6B-DE03-5346-ABB3-84AEE0EA29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1613">
            <a:off x="731114" y="3122408"/>
            <a:ext cx="2270978" cy="4602471"/>
          </a:xfrm>
          <a:prstGeom prst="rect">
            <a:avLst/>
          </a:prstGeom>
        </p:spPr>
      </p:pic>
      <p:pic>
        <p:nvPicPr>
          <p:cNvPr id="35" name="그림 34" descr="transparent_image">
            <a:extLst>
              <a:ext uri="{FF2B5EF4-FFF2-40B4-BE49-F238E27FC236}">
                <a16:creationId xmlns:a16="http://schemas.microsoft.com/office/drawing/2014/main" id="{68CA6091-BF1E-B540-9DD3-532521F27F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5600">
            <a:off x="221071" y="2791776"/>
            <a:ext cx="2270978" cy="4602471"/>
          </a:xfrm>
          <a:prstGeom prst="rect">
            <a:avLst/>
          </a:prstGeom>
        </p:spPr>
      </p:pic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03B3053-6643-AA44-8578-E8CEFAC23C58}"/>
              </a:ext>
            </a:extLst>
          </p:cNvPr>
          <p:cNvSpPr/>
          <p:nvPr/>
        </p:nvSpPr>
        <p:spPr>
          <a:xfrm>
            <a:off x="4665256" y="7078229"/>
            <a:ext cx="4611479" cy="970510"/>
          </a:xfrm>
          <a:prstGeom prst="roundRect">
            <a:avLst/>
          </a:prstGeom>
          <a:noFill/>
          <a:ln>
            <a:solidFill>
              <a:srgbClr val="00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EC5C8-9C13-7A41-A8E2-AC41B37AD9AE}"/>
              </a:ext>
            </a:extLst>
          </p:cNvPr>
          <p:cNvSpPr txBox="1"/>
          <p:nvPr/>
        </p:nvSpPr>
        <p:spPr>
          <a:xfrm>
            <a:off x="11184142" y="3147584"/>
            <a:ext cx="63418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2) </a:t>
            </a:r>
            <a:r>
              <a:rPr lang="en-US" altLang="ja-JP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Standard</a:t>
            </a:r>
            <a:r>
              <a:rPr lang="ko-KR" altLang="en-US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ja-JP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Scaler</a:t>
            </a:r>
            <a:endParaRPr kumimoji="1" lang="en-US" altLang="ko-KR" sz="27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marL="495300" indent="-261938"/>
            <a:r>
              <a:rPr kumimoji="1" lang="en-US" altLang="ko-KR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-</a:t>
            </a:r>
            <a:r>
              <a:rPr kumimoji="1" lang="ko-KR" altLang="en-US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원근으로 객체의 </a:t>
            </a:r>
            <a:r>
              <a:rPr lang="en-US" altLang="ko-KR" sz="270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keypoint</a:t>
            </a:r>
            <a:r>
              <a:rPr lang="en-US" altLang="ko-KR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 </a:t>
            </a:r>
            <a:r>
              <a:rPr lang="ko-KR" altLang="en-US" sz="270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값의 차이를  해결 하기 위해 </a:t>
            </a:r>
            <a:r>
              <a:rPr kumimoji="1" lang="ko-KR" altLang="en-US" sz="27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ja-JP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Standard</a:t>
            </a:r>
            <a:r>
              <a:rPr lang="ko-KR" altLang="en-US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ja-JP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Scaler </a:t>
            </a:r>
            <a:r>
              <a:rPr lang="ko-KR" altLang="en-US" sz="27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lang="en-US" altLang="ko-KR" sz="2700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  <a:p>
            <a:pPr algn="r"/>
            <a:endParaRPr kumimoji="1" lang="ja-JP" altLang="en-US" sz="2700" dirty="0">
              <a:latin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C76AB8-0982-344A-8985-6E7C2F7CBCF1}"/>
              </a:ext>
            </a:extLst>
          </p:cNvPr>
          <p:cNvGrpSpPr/>
          <p:nvPr/>
        </p:nvGrpSpPr>
        <p:grpSpPr>
          <a:xfrm>
            <a:off x="10873880" y="4744199"/>
            <a:ext cx="5298199" cy="4161646"/>
            <a:chOff x="1102601" y="3344054"/>
            <a:chExt cx="6743138" cy="530299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45BDD0B-F8E7-C544-8ACC-22C26F8959FC}"/>
                </a:ext>
              </a:extLst>
            </p:cNvPr>
            <p:cNvSpPr/>
            <p:nvPr/>
          </p:nvSpPr>
          <p:spPr>
            <a:xfrm>
              <a:off x="1595837" y="3627552"/>
              <a:ext cx="5880525" cy="44401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70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626DE75-2D8D-B94C-A15A-0CB140D0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1866" y="3971771"/>
              <a:ext cx="913629" cy="218684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072C6D7-B79F-E64F-A339-2F1389CA3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30804" y="3816253"/>
              <a:ext cx="1250229" cy="4052708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5A3DBA2-B000-3B4F-9241-9C7352FC2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1866" y="3344054"/>
              <a:ext cx="0" cy="530299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D18DBC7-9B87-624B-B777-AE50F48A608E}"/>
                </a:ext>
              </a:extLst>
            </p:cNvPr>
            <p:cNvCxnSpPr/>
            <p:nvPr/>
          </p:nvCxnSpPr>
          <p:spPr>
            <a:xfrm>
              <a:off x="1102601" y="7924088"/>
              <a:ext cx="6743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EA06BF-E8E5-ED1C-3096-95BAEBBB2D30}"/>
              </a:ext>
            </a:extLst>
          </p:cNvPr>
          <p:cNvSpPr txBox="1"/>
          <p:nvPr/>
        </p:nvSpPr>
        <p:spPr>
          <a:xfrm>
            <a:off x="2903463" y="6002080"/>
            <a:ext cx="40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3200" dirty="0">
                <a:solidFill>
                  <a:srgbClr val="FF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_</a:t>
            </a:r>
            <a:endParaRPr kumimoji="1" lang="ko-KR" altLang="en-US" sz="3200" dirty="0">
              <a:solidFill>
                <a:srgbClr val="FF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786FE-331E-F7C5-2896-F73A54B67C5E}"/>
              </a:ext>
            </a:extLst>
          </p:cNvPr>
          <p:cNvSpPr txBox="1"/>
          <p:nvPr/>
        </p:nvSpPr>
        <p:spPr>
          <a:xfrm>
            <a:off x="2148485" y="5887675"/>
            <a:ext cx="402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3200" dirty="0">
                <a:solidFill>
                  <a:srgbClr val="FF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_</a:t>
            </a:r>
            <a:endParaRPr kumimoji="1" lang="ko-KR" altLang="en-US" sz="3200" dirty="0">
              <a:solidFill>
                <a:srgbClr val="FF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D99BE3-8B86-53B3-6EE8-BBE6DA946880}"/>
              </a:ext>
            </a:extLst>
          </p:cNvPr>
          <p:cNvSpPr txBox="1"/>
          <p:nvPr/>
        </p:nvSpPr>
        <p:spPr>
          <a:xfrm>
            <a:off x="2446660" y="5753100"/>
            <a:ext cx="346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4800" dirty="0">
                <a:solidFill>
                  <a:srgbClr val="FF000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.</a:t>
            </a:r>
            <a:endParaRPr kumimoji="1" lang="ko-KR" altLang="en-US" sz="4800" dirty="0">
              <a:solidFill>
                <a:srgbClr val="FF0000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99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  <a:solidFill>
            <a:srgbClr val="002841"/>
          </a:solidFill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733800"/>
            <a:ext cx="13004800" cy="25400"/>
          </a:xfrm>
          <a:prstGeom prst="rect">
            <a:avLst/>
          </a:prstGeom>
          <a:solidFill>
            <a:srgbClr val="E5E8EB"/>
          </a:solidFill>
          <a:ln>
            <a:solidFill>
              <a:srgbClr val="E5E8EB"/>
            </a:solidFill>
          </a:ln>
        </p:spPr>
      </p:pic>
      <p:sp>
        <p:nvSpPr>
          <p:cNvPr id="5" name="TextBox 5"/>
          <p:cNvSpPr txBox="1"/>
          <p:nvPr/>
        </p:nvSpPr>
        <p:spPr>
          <a:xfrm>
            <a:off x="1079500" y="977900"/>
            <a:ext cx="4864100" cy="363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400" b="1" u="none" strike="noStrike" spc="-1400">
                <a:solidFill>
                  <a:srgbClr val="E5E8EB"/>
                </a:solidFill>
                <a:latin typeface="Pretendard SemiBold" panose="02000503000000020004" pitchFamily="2" charset="-127"/>
              </a:rPr>
              <a:t>05.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" y="5892800"/>
            <a:ext cx="8534400" cy="1358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이후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활동</a:t>
            </a:r>
            <a:r>
              <a:rPr lang="en-US" sz="7600" b="1" u="none" strike="noStrike" spc="-500">
                <a:solidFill>
                  <a:srgbClr val="FFFDF6"/>
                </a:solidFill>
                <a:latin typeface="Pretendard SemiBold" panose="02000503000000020004" pitchFamily="2" charset="-127"/>
              </a:rPr>
              <a:t> </a:t>
            </a:r>
            <a:r>
              <a:rPr lang="ko-KR" sz="7600" b="1" u="none" strike="noStrike" spc="-500">
                <a:solidFill>
                  <a:srgbClr val="FFFDF6"/>
                </a:solidFill>
                <a:ea typeface="Pretendard SemiBold" panose="02000503000000020004" pitchFamily="2" charset="-127"/>
              </a:rPr>
              <a:t>계획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300" y="4876800"/>
            <a:ext cx="3860800" cy="394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992100" y="6616700"/>
            <a:ext cx="8636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-5400000">
            <a:off x="9359900" y="4724400"/>
            <a:ext cx="3949700" cy="4241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3100" y="2501900"/>
            <a:ext cx="83947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04300" y="6616700"/>
            <a:ext cx="8636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6000"/>
          </a:blip>
          <a:stretch>
            <a:fillRect/>
          </a:stretch>
        </p:blipFill>
        <p:spPr>
          <a:xfrm rot="-5400000">
            <a:off x="5359400" y="4724400"/>
            <a:ext cx="3949700" cy="424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003800" y="6616700"/>
            <a:ext cx="8636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64000"/>
          </a:blip>
          <a:stretch>
            <a:fillRect/>
          </a:stretch>
        </p:blipFill>
        <p:spPr>
          <a:xfrm rot="-5400000">
            <a:off x="1371600" y="4724400"/>
            <a:ext cx="3949700" cy="4241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8176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ko-KR" altLang="en-US" sz="2300" u="none" strike="noStrike" spc="-100" dirty="0">
                <a:solidFill>
                  <a:srgbClr val="FFFDF6"/>
                </a:solidFill>
                <a:ea typeface="Pretendard" panose="02000503000000020004" pitchFamily="2" charset="-127"/>
              </a:rPr>
              <a:t>서비스 구현 시 구체적인 </a:t>
            </a:r>
            <a:r>
              <a:rPr lang="en-US" altLang="ko-KR" sz="2300" u="none" strike="noStrike" spc="-100" dirty="0">
                <a:solidFill>
                  <a:srgbClr val="FFFDF6"/>
                </a:solidFill>
                <a:ea typeface="Pretendard" panose="02000503000000020004" pitchFamily="2" charset="-127"/>
              </a:rPr>
              <a:t>Rule </a:t>
            </a:r>
            <a:r>
              <a:rPr lang="ko-KR" altLang="en-US" sz="2300" spc="-100" dirty="0">
                <a:solidFill>
                  <a:srgbClr val="FFFDF6"/>
                </a:solidFill>
                <a:ea typeface="Pretendard" panose="02000503000000020004" pitchFamily="2" charset="-127"/>
              </a:rPr>
              <a:t>제시</a:t>
            </a:r>
            <a:endParaRPr lang="en-US" altLang="ko-KR" sz="2300" spc="-100" dirty="0">
              <a:solidFill>
                <a:srgbClr val="FFFDF6"/>
              </a:solidFill>
              <a:ea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endParaRPr lang="en-US" sz="2300" u="none" strike="noStrike" spc="-100" dirty="0">
              <a:solidFill>
                <a:srgbClr val="FFFDF6"/>
              </a:solidFill>
              <a:latin typeface="Pretendard" panose="02000503000000020004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9800" y="5969000"/>
            <a:ext cx="28702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LSTM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비동기처리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탐색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u="none" strike="noStrike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전체적인</a:t>
            </a:r>
            <a:r>
              <a:rPr lang="en-US" sz="2300" u="none" strike="noStrike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300" u="none" strike="noStrike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</a:t>
            </a:r>
            <a:r>
              <a:rPr lang="en-US" sz="2300" u="none" strike="noStrike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sz="2300" u="none" strike="noStrike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성능개선</a:t>
            </a:r>
            <a:endParaRPr lang="en-US" sz="2300" u="none" strike="noStrike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주취자</a:t>
            </a: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운전석 문 열기</a:t>
            </a: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차와 함께 사라짐 시퀀스 데이터 검색</a:t>
            </a:r>
            <a:endParaRPr lang="en-US" sz="2300" u="none" strike="noStrike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19200" y="1993900"/>
            <a:ext cx="88646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중간 발표 이후 활동 계획</a:t>
            </a:r>
            <a:endParaRPr lang="ko-KR" sz="5500" b="1" u="none" strike="noStrike" spc="-200">
              <a:solidFill>
                <a:srgbClr val="002841"/>
              </a:solidFill>
              <a:ea typeface="Pretendard SemiBold" panose="02000503000000020004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u="none" strike="noStrike" spc="-300">
                <a:solidFill>
                  <a:srgbClr val="002841">
                    <a:alpha val="63922"/>
                  </a:srgbClr>
                </a:solidFill>
                <a:latin typeface="Pretendard SemiBold" panose="02000503000000020004" pitchFamily="2" charset="-127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19700" y="3873500"/>
            <a:ext cx="1231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u="none" strike="noStrike" spc="-300">
                <a:solidFill>
                  <a:srgbClr val="002841">
                    <a:alpha val="76078"/>
                  </a:srgbClr>
                </a:solidFill>
                <a:latin typeface="Pretendard SemiBold" panose="02000503000000020004" pitchFamily="2" charset="-127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75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u="none" strike="noStrike" spc="-300">
                <a:solidFill>
                  <a:srgbClr val="002841">
                    <a:alpha val="87843"/>
                  </a:srgbClr>
                </a:solidFill>
                <a:latin typeface="Pretendard SemiBold" panose="02000503000000020004" pitchFamily="2" charset="-127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5300" y="3873500"/>
            <a:ext cx="1219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000" b="1" u="none" strike="noStrike" spc="-300">
                <a:solidFill>
                  <a:srgbClr val="002841"/>
                </a:solidFill>
                <a:latin typeface="Pretendard SemiBold" panose="02000503000000020004" pitchFamily="2" charset="-127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9300" y="59690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Keypoint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추출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시</a:t>
            </a:r>
            <a:endParaRPr lang="en-US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lvl="0">
              <a:lnSpc>
                <a:spcPct val="124499"/>
              </a:lnSpc>
              <a:buClr>
                <a:srgbClr val="FFFDF6"/>
              </a:buClr>
            </a:pP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Track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기반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or  Re-ID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선정</a:t>
            </a:r>
            <a:endParaRPr lang="en-US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SzPct val="85000"/>
              <a:buFont typeface="Wingdings" pitchFamily="2" charset="2"/>
              <a:buChar char="l"/>
            </a:pP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주요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Keypoint</a:t>
            </a: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확인</a:t>
            </a:r>
            <a:endParaRPr lang="en-US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lvl="0">
              <a:lnSpc>
                <a:spcPct val="124499"/>
              </a:lnSpc>
              <a:buClr>
                <a:srgbClr val="FFFDF6"/>
              </a:buClr>
              <a:buSzPct val="85000"/>
            </a:pP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➜ </a:t>
            </a:r>
            <a:r>
              <a:rPr lang="ko-KR" alt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일반행동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vs </a:t>
            </a:r>
            <a:r>
              <a:rPr lang="ko-KR" alt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주취행동</a:t>
            </a:r>
            <a:endParaRPr lang="en-US" altLang="ko-KR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SzPct val="85000"/>
              <a:buFont typeface="Wingdings" pitchFamily="2" charset="2"/>
              <a:buChar char="l"/>
            </a:pP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추출된 </a:t>
            </a:r>
            <a:r>
              <a:rPr lang="ko-KR" altLang="en-US" sz="2300" spc="-100" dirty="0" err="1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좌표값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정규화</a:t>
            </a:r>
            <a:endParaRPr lang="en-US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342900" lvl="0" indent="-342900">
              <a:lnSpc>
                <a:spcPct val="124499"/>
              </a:lnSpc>
              <a:buClr>
                <a:srgbClr val="FFFDF6"/>
              </a:buClr>
              <a:buFont typeface="Arial" panose="020B0604020202020204" pitchFamily="34" charset="0"/>
              <a:buChar char="•"/>
            </a:pPr>
            <a:endParaRPr lang="en-US" sz="2300" u="none" strike="noStrike" dirty="0">
              <a:solidFill>
                <a:srgbClr val="FFFDF6"/>
              </a:solidFill>
              <a:latin typeface="Pretendard" panose="02000503000000020004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54200" y="5981700"/>
            <a:ext cx="2870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FFFDF6"/>
              </a:buClr>
              <a:buFont typeface="Arial"/>
              <a:buChar char="●"/>
            </a:pPr>
            <a:r>
              <a:rPr 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Detection 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모델 성능개선</a:t>
            </a:r>
            <a:endParaRPr lang="en-US" altLang="ko-KR" sz="2300" spc="-100" dirty="0">
              <a:solidFill>
                <a:srgbClr val="FFFDF6"/>
              </a:solidFill>
              <a:latin typeface="Pretendard" panose="02000503000000020004" pitchFamily="2" charset="-127"/>
              <a:ea typeface="Pretendard" panose="02000503000000020004" pitchFamily="2" charset="-127"/>
            </a:endParaRPr>
          </a:p>
          <a:p>
            <a:pPr marL="320675" lvl="0" indent="-87313" algn="l">
              <a:lnSpc>
                <a:spcPct val="124499"/>
              </a:lnSpc>
              <a:buClr>
                <a:srgbClr val="FFFDF6"/>
              </a:buClr>
            </a:pP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-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모델 변경</a:t>
            </a: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이미지 증강</a:t>
            </a:r>
            <a:r>
              <a:rPr lang="en-US" altLang="ko-KR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,</a:t>
            </a:r>
            <a:r>
              <a:rPr lang="ko-KR" altLang="en-US" sz="2300" spc="-100" dirty="0">
                <a:solidFill>
                  <a:srgbClr val="FFFDF6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사이즈 변경 </a:t>
            </a:r>
            <a:endParaRPr lang="en-US" sz="2300" u="none" strike="noStrike" dirty="0">
              <a:solidFill>
                <a:srgbClr val="FFFDF6"/>
              </a:solidFill>
              <a:latin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0" y="4610100"/>
            <a:ext cx="5067300" cy="25400"/>
          </a:xfrm>
          <a:prstGeom prst="rect">
            <a:avLst/>
          </a:prstGeom>
          <a:solidFill>
            <a:srgbClr val="E5E8EB"/>
          </a:solidFill>
          <a:ln>
            <a:solidFill>
              <a:srgbClr val="E5E8EB"/>
            </a:solidFill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0100"/>
            <a:ext cx="5067300" cy="25400"/>
          </a:xfrm>
          <a:prstGeom prst="rect">
            <a:avLst/>
          </a:prstGeom>
          <a:solidFill>
            <a:srgbClr val="E5E8EB"/>
          </a:solidFill>
          <a:ln>
            <a:solidFill>
              <a:srgbClr val="E5E8EB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4826000" y="3581400"/>
            <a:ext cx="8623300" cy="199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200" b="1" u="none" strike="noStrike" spc="-700">
                <a:solidFill>
                  <a:srgbClr val="E5E8EB"/>
                </a:solidFill>
                <a:latin typeface="Pretendard SemiBold" panose="02000503000000020004" pitchFamily="2" charset="-127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670300"/>
            <a:ext cx="9334500" cy="4787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187700"/>
            <a:ext cx="9334500" cy="5041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445000"/>
            <a:ext cx="58547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전체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교통사고는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2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월부터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10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월까지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증가하는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경향을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보이지만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b="1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음주운전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교통사고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월별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변동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폭이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크지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않고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꾸준하게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발생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해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평소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각별한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주의가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필요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하다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4250" y="3187700"/>
            <a:ext cx="4038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음주운전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교통사고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지속적인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발생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5900" y="8623300"/>
            <a:ext cx="4838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 dirty="0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000" b="0" i="0" u="none" strike="noStrike" dirty="0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000" b="0" i="0" u="none" strike="noStrike" dirty="0">
                <a:solidFill>
                  <a:srgbClr val="000000"/>
                </a:solidFill>
                <a:ea typeface="Pretendard Regular"/>
              </a:rPr>
              <a:t>연합매일신문</a:t>
            </a:r>
            <a:r>
              <a:rPr lang="en-US" sz="1000" b="0" i="0" u="none" strike="noStrike" dirty="0">
                <a:solidFill>
                  <a:srgbClr val="000000"/>
                </a:solidFill>
                <a:latin typeface="Pretendard Regular"/>
              </a:rPr>
              <a:t>http://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Pretendard Regular"/>
              </a:rPr>
              <a:t>www.ymnews.co.kr</a:t>
            </a:r>
            <a:r>
              <a:rPr lang="en-US" sz="1000" b="0" i="0" u="none" strike="noStrike" dirty="0">
                <a:solidFill>
                  <a:srgbClr val="000000"/>
                </a:solidFill>
                <a:latin typeface="Pretendard Regular"/>
              </a:rPr>
              <a:t>/news/</a:t>
            </a:r>
            <a:r>
              <a:rPr lang="en-US" sz="1000" b="0" i="0" u="none" strike="noStrike" dirty="0" err="1">
                <a:solidFill>
                  <a:srgbClr val="000000"/>
                </a:solidFill>
                <a:latin typeface="Pretendard Regular"/>
              </a:rPr>
              <a:t>articleView.html?idxno</a:t>
            </a:r>
            <a:r>
              <a:rPr lang="en-US" sz="1000" b="0" i="0" u="none" strike="noStrike" dirty="0">
                <a:solidFill>
                  <a:srgbClr val="000000"/>
                </a:solidFill>
                <a:latin typeface="Pretendard Regular"/>
              </a:rPr>
              <a:t>=20304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670300"/>
            <a:ext cx="9334500" cy="478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6200" y="4152900"/>
            <a:ext cx="5854700" cy="215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대낮의 정기 음주 단속 시 교통 통행 제한으로 인한 </a:t>
            </a:r>
            <a:r>
              <a:rPr kumimoji="1" lang="ko-KR" altLang="en-US" sz="2300" b="1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차량 정체 </a:t>
            </a:r>
            <a:r>
              <a:rPr kumimoji="1" lang="en-US" altLang="ko-KR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300" b="1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투입 인력 대비 </a:t>
            </a:r>
            <a:r>
              <a:rPr kumimoji="1" lang="ko-KR" altLang="en-US" sz="2300" b="1" dirty="0" err="1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단속률</a:t>
            </a:r>
            <a:r>
              <a:rPr kumimoji="1" lang="ko-KR" altLang="en-US" sz="2300" b="1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저하 </a:t>
            </a: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등으로 별도의 인원을 편성하는데 한계가 있다</a:t>
            </a:r>
            <a:r>
              <a:rPr kumimoji="1" lang="en-US" altLang="ko-KR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2300" dirty="0">
              <a:solidFill>
                <a:srgbClr val="00284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>
              <a:lnSpc>
                <a:spcPct val="124499"/>
              </a:lnSpc>
            </a:pP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이에 </a:t>
            </a:r>
            <a:r>
              <a:rPr kumimoji="1" lang="ko-KR" altLang="en-US" sz="2300" b="1" dirty="0">
                <a:solidFill>
                  <a:srgbClr val="00284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사전에 차단하는 등의 제도 도입</a:t>
            </a:r>
            <a:r>
              <a:rPr kumimoji="1" lang="ko-KR" altLang="en-US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제안했다</a:t>
            </a:r>
            <a:r>
              <a:rPr kumimoji="1" lang="en-US" altLang="ko-KR" sz="2300" dirty="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300" dirty="0">
              <a:solidFill>
                <a:srgbClr val="00284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0" algn="l">
              <a:lnSpc>
                <a:spcPct val="124499"/>
              </a:lnSpc>
            </a:pPr>
            <a:endParaRPr lang="en-US" sz="2300" u="none" strike="noStrike" spc="-100" dirty="0">
              <a:solidFill>
                <a:srgbClr val="00284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42750" y="3187700"/>
            <a:ext cx="5181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u="none" strike="noStrike" spc="-200" dirty="0">
                <a:solidFill>
                  <a:srgbClr val="002841"/>
                </a:solidFill>
                <a:ea typeface="Pretendard SemiBold" panose="02000503000000020004" pitchFamily="2" charset="-127"/>
              </a:rPr>
              <a:t>한정된 경찰 인력 ➔ 사전 차단 제도 도입 필요</a:t>
            </a:r>
            <a:endParaRPr lang="ko-KR" sz="2600" b="1" u="none" strike="noStrike" spc="-200" dirty="0">
              <a:solidFill>
                <a:srgbClr val="002841"/>
              </a:solidFill>
              <a:ea typeface="Pretendard SemiBold" panose="020005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85900" y="8623300"/>
            <a:ext cx="4838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sz="1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</a:t>
            </a:r>
            <a:r>
              <a:rPr lang="en-US" sz="1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대전일보 </a:t>
            </a:r>
            <a:r>
              <a:rPr lang="en" altLang="ko-KR" sz="1000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https://</a:t>
            </a:r>
            <a:r>
              <a:rPr lang="en" altLang="ko-KR" sz="1000" dirty="0" err="1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v.daum.net</a:t>
            </a:r>
            <a:r>
              <a:rPr lang="en" altLang="ko-KR" sz="1000" dirty="0">
                <a:solidFill>
                  <a:srgbClr val="000000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/v/20230410200234552</a:t>
            </a:r>
          </a:p>
          <a:p>
            <a:pPr lvl="0" algn="l">
              <a:lnSpc>
                <a:spcPct val="99600"/>
              </a:lnSpc>
            </a:pPr>
            <a:endParaRPr lang="en-US" sz="1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72740-D152-814D-81AC-7272062268B6}"/>
              </a:ext>
            </a:extLst>
          </p:cNvPr>
          <p:cNvSpPr/>
          <p:nvPr/>
        </p:nvSpPr>
        <p:spPr>
          <a:xfrm>
            <a:off x="1320800" y="3187700"/>
            <a:ext cx="9296400" cy="50038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026" name="Picture 2" descr="황금연휴 '대대적 음주단속'…'스쿨존 코앞' 대낮 음주운전 '속출' - 파이낸셜뉴스">
            <a:extLst>
              <a:ext uri="{FF2B5EF4-FFF2-40B4-BE49-F238E27FC236}">
                <a16:creationId xmlns:a16="http://schemas.microsoft.com/office/drawing/2014/main" id="{C8FD7A35-1495-33CD-11D8-5EEAA732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600" y="6286500"/>
            <a:ext cx="4605904" cy="313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197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93" y="3460750"/>
            <a:ext cx="9194800" cy="410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2771" y="3200400"/>
            <a:ext cx="465455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600" b="1" spc="-200" dirty="0">
                <a:solidFill>
                  <a:srgbClr val="002841"/>
                </a:solidFill>
                <a:ea typeface="Pretendard SemiBold" panose="02000503000000020004" pitchFamily="2" charset="-127"/>
              </a:rPr>
              <a:t>관제센터 직원이 주시하다가 경찰에 신고</a:t>
            </a:r>
            <a:endParaRPr lang="ko-KR" sz="2600" b="1" u="none" strike="noStrike" spc="-200" dirty="0">
              <a:solidFill>
                <a:srgbClr val="002841"/>
              </a:solidFill>
              <a:ea typeface="Pretendard SemiBold" panose="02000503000000020004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29690" y="7858125"/>
            <a:ext cx="4838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sz="1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</a:t>
            </a:r>
            <a:r>
              <a:rPr lang="en-US" sz="10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1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https</a:t>
            </a:r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://</a:t>
            </a:r>
            <a:r>
              <a:rPr lang="ko-KR" altLang="en-US" sz="1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www.mk.co.kr</a:t>
            </a:r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</a:t>
            </a:r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ko-KR" altLang="en-US" sz="100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society</a:t>
            </a:r>
            <a:r>
              <a:rPr lang="ko-KR" altLang="en-US" sz="100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/10772083</a:t>
            </a:r>
          </a:p>
          <a:p>
            <a:pPr lvl="0" algn="l">
              <a:lnSpc>
                <a:spcPct val="99600"/>
              </a:lnSpc>
            </a:pPr>
            <a:endParaRPr lang="en-US" sz="1000" u="none" strike="noStrike" dirty="0">
              <a:solidFill>
                <a:srgbClr val="00000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53381D-315A-D845-BC4B-FBF8CE35647B}"/>
              </a:ext>
            </a:extLst>
          </p:cNvPr>
          <p:cNvSpPr txBox="1"/>
          <p:nvPr/>
        </p:nvSpPr>
        <p:spPr>
          <a:xfrm>
            <a:off x="11798300" y="4758432"/>
            <a:ext cx="58547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울주군에는 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1962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대의 </a:t>
            </a:r>
            <a:r>
              <a:rPr lang="en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CCTV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 설치됐다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관제센터는 관제 요원 </a:t>
            </a:r>
            <a:r>
              <a:rPr lang="en-US" altLang="ko-KR" sz="2300" b="1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16</a:t>
            </a:r>
            <a:r>
              <a:rPr lang="ko-KR" altLang="en-US" sz="2300" b="1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명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4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 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교대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로 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24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 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365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일 근무한다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 </a:t>
            </a:r>
            <a:r>
              <a:rPr lang="ko-KR" altLang="en-US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경찰관도 상주한다</a:t>
            </a:r>
            <a:r>
              <a:rPr lang="en-US" altLang="ko-KR" sz="2300" dirty="0">
                <a:solidFill>
                  <a:srgbClr val="00284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  <a:endParaRPr kumimoji="1" lang="ko-KR" altLang="en-US" sz="2300" dirty="0">
              <a:solidFill>
                <a:srgbClr val="00284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D58F6BE-B159-834F-AA73-DA5424BAF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28" y="3003550"/>
            <a:ext cx="901128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9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" y="3429000"/>
            <a:ext cx="9118600" cy="563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086100"/>
            <a:ext cx="8928100" cy="128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4584700"/>
            <a:ext cx="8890000" cy="4292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37197" y="6877767"/>
            <a:ext cx="66040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각종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연구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결과에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따르면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영상에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대한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육안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관제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의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경우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12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분만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경과하더라도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‘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선택적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주의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메커니즘의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한계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’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의해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움직임의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45%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까지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놓칠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수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있고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, 22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분이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지나면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효율이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95%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떨어지는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것으로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알려져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있다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68100" y="3073400"/>
            <a:ext cx="5588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관제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인력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부족으로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치안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사각지대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발생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0800" y="9220200"/>
            <a:ext cx="88519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000" b="0" i="0" u="none" strike="noStrike">
                <a:solidFill>
                  <a:srgbClr val="000000"/>
                </a:solidFill>
                <a:ea typeface="Pretendard Light"/>
              </a:rPr>
              <a:t>출처</a:t>
            </a:r>
          </a:p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Pretendard Light"/>
              </a:rPr>
              <a:t>1)https://www.namdonews.com/news/articleView.html?idxno=740938</a:t>
            </a:r>
          </a:p>
          <a:p>
            <a:pPr lvl="0" algn="l">
              <a:lnSpc>
                <a:spcPct val="99600"/>
              </a:lnSpc>
            </a:pPr>
            <a:r>
              <a:rPr lang="en-US" sz="1000" b="0" i="0" u="none" strike="noStrike">
                <a:solidFill>
                  <a:srgbClr val="000000"/>
                </a:solidFill>
                <a:latin typeface="Pretendard Light"/>
              </a:rPr>
              <a:t>2)https://www.kyeonggi.com/article/20230108580149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28953D2-35E7-2945-84D8-49A5B918FD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184" y="3756537"/>
            <a:ext cx="5588000" cy="3492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7FBFF7-D270-DC4A-B24A-AAC893501838}"/>
              </a:ext>
            </a:extLst>
          </p:cNvPr>
          <p:cNvGrpSpPr/>
          <p:nvPr/>
        </p:nvGrpSpPr>
        <p:grpSpPr>
          <a:xfrm>
            <a:off x="1219200" y="3200400"/>
            <a:ext cx="9042400" cy="5194300"/>
            <a:chOff x="1219200" y="3200400"/>
            <a:chExt cx="9486900" cy="51943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3200" y="3657600"/>
              <a:ext cx="9232900" cy="47371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" y="3200400"/>
              <a:ext cx="9245600" cy="28702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9200" y="6070600"/>
              <a:ext cx="9245600" cy="205740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6754" y="3878580"/>
            <a:ext cx="5952046" cy="478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47638" lvl="0" indent="-147638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300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2023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년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말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기준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1,767,894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대가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운용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중</a:t>
            </a:r>
          </a:p>
          <a:p>
            <a:pPr marL="147638" lvl="0" indent="-147638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설치</a:t>
            </a:r>
            <a:r>
              <a:rPr lang="ko-KR" altLang="en-US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목적의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51%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가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범죄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예방</a:t>
            </a:r>
          </a:p>
          <a:p>
            <a:pPr marL="147638" lvl="0" indent="-147638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전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지자체에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CCTV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통합관제센터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구축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완료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(2019)</a:t>
            </a:r>
          </a:p>
          <a:p>
            <a:pPr marL="147638" lvl="0" indent="-147638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err="1">
                <a:solidFill>
                  <a:srgbClr val="002841"/>
                </a:solidFill>
                <a:ea typeface="Pretendard" panose="02000503000000020004" pitchFamily="2" charset="-127"/>
              </a:rPr>
              <a:t>행정안전부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권고사항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</a:t>
            </a:r>
          </a:p>
          <a:p>
            <a:pPr lvl="0" algn="l">
              <a:lnSpc>
                <a:spcPct val="130000"/>
              </a:lnSpc>
            </a:pPr>
            <a:r>
              <a:rPr lang="ko-KR" altLang="en-US" sz="2300" spc="-10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 </a:t>
            </a:r>
            <a:r>
              <a:rPr lang="en-US" altLang="ko-KR" sz="2300" spc="-10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-</a:t>
            </a:r>
            <a:r>
              <a:rPr lang="ko-KR" altLang="en-US" sz="2300" spc="-10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영상관제요원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1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인당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CCTV 50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대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담당</a:t>
            </a:r>
          </a:p>
          <a:p>
            <a:pPr marL="147638" lvl="0" indent="-147638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300" spc="-100">
                <a:solidFill>
                  <a:srgbClr val="002841"/>
                </a:solidFill>
                <a:latin typeface="Pretendard" panose="02000503000000020004" pitchFamily="2" charset="-127"/>
                <a:ea typeface="Pretendard" panose="02000503000000020004" pitchFamily="2" charset="-127"/>
              </a:rPr>
              <a:t> 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현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상황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: 1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인당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평균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800~1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천대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담당</a:t>
            </a: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  <a:p>
            <a:pPr lvl="0" algn="l">
              <a:lnSpc>
                <a:spcPct val="130000"/>
              </a:lnSpc>
            </a:pPr>
            <a:endParaRPr lang="en-US" sz="2300" u="none" strike="noStrike" spc="-100">
              <a:solidFill>
                <a:srgbClr val="002841"/>
              </a:solidFill>
              <a:latin typeface="Pretendard" panose="02000503000000020004" pitchFamily="2" charset="-127"/>
            </a:endParaRPr>
          </a:p>
          <a:p>
            <a:pPr lvl="0" algn="l">
              <a:lnSpc>
                <a:spcPct val="130000"/>
              </a:lnSpc>
            </a:pPr>
            <a:r>
              <a:rPr lang="en-US" sz="2300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  ➜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육안</a:t>
            </a:r>
            <a:r>
              <a:rPr lang="ko-KR" altLang="en-US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관제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물리적</a:t>
            </a:r>
            <a:r>
              <a:rPr lang="en-US" sz="2300" b="1" u="none" strike="noStrike" spc="-10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>
                <a:solidFill>
                  <a:srgbClr val="002841"/>
                </a:solidFill>
                <a:ea typeface="Pretendard" panose="02000503000000020004" pitchFamily="2" charset="-127"/>
              </a:rPr>
              <a:t>불가능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53667" y="3203864"/>
            <a:ext cx="6743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관제센터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업무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효율화를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위해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선별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관제시스템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요구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8600" y="8666480"/>
            <a:ext cx="4216400" cy="23622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</a:t>
            </a:r>
            <a:r>
              <a:rPr lang="en-US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한국인터넷진흥원</a:t>
            </a:r>
            <a:r>
              <a:rPr lang="en-US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(KISA) - 24</a:t>
            </a:r>
            <a:r>
              <a:rPr lang="ko-KR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년</a:t>
            </a:r>
            <a:r>
              <a:rPr lang="en-US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지능형</a:t>
            </a:r>
            <a:r>
              <a:rPr lang="en-US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CCTV</a:t>
            </a:r>
            <a:r>
              <a:rPr lang="ko-KR" sz="1100" u="none" strike="noStrike" dirty="0" err="1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도입운영</a:t>
            </a:r>
            <a:r>
              <a:rPr lang="en-US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sz="1100" u="none" strike="noStrike" dirty="0">
                <a:solidFill>
                  <a:srgbClr val="0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가이드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300"/>
            <a:ext cx="17602200" cy="956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100" y="1752600"/>
            <a:ext cx="9791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2971800"/>
            <a:ext cx="7874000" cy="6311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" y="2540000"/>
            <a:ext cx="7874000" cy="6540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0800" y="1257300"/>
            <a:ext cx="6972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프로젝트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선정</a:t>
            </a:r>
            <a:r>
              <a:rPr lang="en-US" sz="55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55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9400" y="4064000"/>
            <a:ext cx="6553200" cy="347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배회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침입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유기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싸움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방화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쓰러짐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마케팅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낙상</a:t>
            </a:r>
          </a:p>
          <a:p>
            <a:pPr marL="342900" lvl="0" indent="-342900" algn="l">
              <a:lnSpc>
                <a:spcPct val="124499"/>
              </a:lnSpc>
              <a:buClr>
                <a:srgbClr val="002841"/>
              </a:buClr>
              <a:buFont typeface="Arial"/>
              <a:buChar char="●"/>
            </a:pPr>
            <a:r>
              <a:rPr lang="ko-KR" sz="2300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익수자</a:t>
            </a:r>
            <a:r>
              <a:rPr lang="ko-KR" altLang="en-US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탐색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,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실종자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수색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➜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이상행동으로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주취</a:t>
            </a:r>
            <a:r>
              <a:rPr lang="ko-KR" altLang="en-US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행동에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대한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인증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및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가이드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라인</a:t>
            </a:r>
            <a:r>
              <a:rPr lang="en-US" sz="2300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없음</a:t>
            </a:r>
          </a:p>
          <a:p>
            <a:pPr lvl="0" algn="l">
              <a:lnSpc>
                <a:spcPct val="124499"/>
              </a:lnSpc>
            </a:pPr>
            <a:r>
              <a:rPr lang="en-US" sz="2300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➜ </a:t>
            </a:r>
            <a:r>
              <a:rPr lang="ko-KR" sz="2300" b="1" u="none" strike="noStrike" spc="-100" dirty="0" err="1">
                <a:solidFill>
                  <a:srgbClr val="002841"/>
                </a:solidFill>
                <a:ea typeface="Pretendard" panose="02000503000000020004" pitchFamily="2" charset="-127"/>
              </a:rPr>
              <a:t>주취자를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선별하여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음주운전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방지를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위해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선제적</a:t>
            </a:r>
          </a:p>
          <a:p>
            <a:pPr lvl="0" algn="l">
              <a:lnSpc>
                <a:spcPct val="124499"/>
              </a:lnSpc>
            </a:pP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     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대응을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위한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AI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모델에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대한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 </a:t>
            </a:r>
            <a:r>
              <a:rPr lang="ko-KR" sz="2300" b="1" u="none" strike="noStrike" spc="-100" dirty="0">
                <a:solidFill>
                  <a:srgbClr val="002841"/>
                </a:solidFill>
                <a:ea typeface="Pretendard" panose="02000503000000020004" pitchFamily="2" charset="-127"/>
              </a:rPr>
              <a:t>필요성</a:t>
            </a:r>
            <a:r>
              <a:rPr lang="en-US" sz="2300" b="1" u="none" strike="noStrike" spc="-100" dirty="0">
                <a:solidFill>
                  <a:srgbClr val="002841"/>
                </a:solidFill>
                <a:latin typeface="Pretendard" panose="02000503000000020004" pitchFamily="2" charset="-127"/>
              </a:rPr>
              <a:t>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34700" y="2959100"/>
            <a:ext cx="5562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현재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지능형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en-US" sz="2600" b="1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CCTV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인증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분야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중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 err="1">
                <a:solidFill>
                  <a:srgbClr val="002841"/>
                </a:solidFill>
                <a:ea typeface="Pretendard SemiBold" panose="02000503000000020004" pitchFamily="2" charset="-127"/>
              </a:rPr>
              <a:t>주취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</a:t>
            </a:r>
            <a:r>
              <a:rPr lang="ko-KR" sz="2600" b="1" u="none" strike="noStrike" spc="-200">
                <a:solidFill>
                  <a:srgbClr val="002841"/>
                </a:solidFill>
                <a:ea typeface="Pretendard SemiBold" panose="02000503000000020004" pitchFamily="2" charset="-127"/>
              </a:rPr>
              <a:t>행동</a:t>
            </a:r>
            <a:r>
              <a:rPr lang="en-US" sz="2600" b="1" u="none" strike="noStrike" spc="-200">
                <a:solidFill>
                  <a:srgbClr val="002841"/>
                </a:solidFill>
                <a:latin typeface="Pretendard SemiBold" panose="02000503000000020004" pitchFamily="2" charset="-127"/>
              </a:rPr>
              <a:t> 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9700" y="9410700"/>
            <a:ext cx="4229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출처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한국인터넷진흥원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(KISA) - 24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년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지능형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CCTV</a:t>
            </a:r>
            <a:r>
              <a:rPr lang="ko-KR" sz="1100" b="0" i="0" u="none" strike="noStrike" err="1">
                <a:solidFill>
                  <a:srgbClr val="000000"/>
                </a:solidFill>
                <a:ea typeface="Noto Sans CJK KR Regular"/>
              </a:rPr>
              <a:t>도입운영</a:t>
            </a:r>
            <a:r>
              <a:rPr lang="en-US" sz="11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100" b="0" i="0" u="none" strike="noStrike">
                <a:solidFill>
                  <a:srgbClr val="000000"/>
                </a:solidFill>
                <a:ea typeface="Noto Sans CJK KR Regular"/>
              </a:rPr>
              <a:t>가이드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Pretendard Medium" panose="02000503000000020004" pitchFamily="2" charset="-127"/>
            <a:ea typeface="Pretendard Medium" panose="02000503000000020004" pitchFamily="2" charset="-127"/>
            <a:cs typeface="Pretendard Medium" panose="02000503000000020004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2829</Words>
  <Application>Microsoft Macintosh PowerPoint</Application>
  <PresentationFormat>사용자 지정</PresentationFormat>
  <Paragraphs>382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9" baseType="lpstr">
      <vt:lpstr>Pretendard Medium</vt:lpstr>
      <vt:lpstr>Pretendard Regular</vt:lpstr>
      <vt:lpstr>Pretendard SemiBold</vt:lpstr>
      <vt:lpstr>Noto Sans CJK KR Regular</vt:lpstr>
      <vt:lpstr>Calibri</vt:lpstr>
      <vt:lpstr>Wingdings</vt:lpstr>
      <vt:lpstr>S-Core Dream 4 Regular</vt:lpstr>
      <vt:lpstr>Pretendard Light</vt:lpstr>
      <vt:lpstr>맑은 고딕</vt:lpstr>
      <vt:lpstr>S-Core Dream 5 Medium</vt:lpstr>
      <vt:lpstr>Arial</vt:lpstr>
      <vt:lpstr>Pretendard</vt:lpstr>
      <vt:lpstr>NanumSquare Regular</vt:lpstr>
      <vt:lpstr>NanumSquare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osh0510 oh</dc:creator>
  <cp:lastModifiedBy>b6170</cp:lastModifiedBy>
  <cp:revision>117</cp:revision>
  <dcterms:created xsi:type="dcterms:W3CDTF">2006-08-16T00:00:00Z</dcterms:created>
  <dcterms:modified xsi:type="dcterms:W3CDTF">2024-11-07T04:04:51Z</dcterms:modified>
</cp:coreProperties>
</file>